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309" r:id="rId2"/>
    <p:sldId id="260" r:id="rId3"/>
    <p:sldId id="262" r:id="rId4"/>
    <p:sldId id="263" r:id="rId5"/>
    <p:sldId id="282" r:id="rId6"/>
    <p:sldId id="281" r:id="rId7"/>
    <p:sldId id="287" r:id="rId8"/>
    <p:sldId id="288" r:id="rId9"/>
    <p:sldId id="261" r:id="rId10"/>
    <p:sldId id="264" r:id="rId11"/>
    <p:sldId id="265" r:id="rId12"/>
    <p:sldId id="290" r:id="rId13"/>
    <p:sldId id="310" r:id="rId14"/>
    <p:sldId id="311" r:id="rId15"/>
    <p:sldId id="315" r:id="rId16"/>
    <p:sldId id="316" r:id="rId17"/>
    <p:sldId id="317" r:id="rId18"/>
    <p:sldId id="318" r:id="rId19"/>
    <p:sldId id="313" r:id="rId20"/>
    <p:sldId id="31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660"/>
  </p:normalViewPr>
  <p:slideViewPr>
    <p:cSldViewPr snapToGrid="0">
      <p:cViewPr varScale="1">
        <p:scale>
          <a:sx n="60" d="100"/>
          <a:sy n="60" d="100"/>
        </p:scale>
        <p:origin x="758"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422401" y="1406021"/>
            <a:ext cx="8229599" cy="2251579"/>
          </a:xfrm>
        </p:spPr>
        <p:txBody>
          <a:bodyPr lIns="0" rIns="0" anchor="t">
            <a:noAutofit/>
          </a:bodyPr>
          <a:lstStyle>
            <a:lvl1pPr>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422400" y="3905864"/>
            <a:ext cx="82296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79F828A3-95FC-4047-9A19-C5B316194D21}" type="datetimeFigureOut">
              <a:rPr lang="es-AR" smtClean="0"/>
              <a:t>3/9/2020</a:t>
            </a:fld>
            <a:endParaRPr lang="es-AR"/>
          </a:p>
        </p:txBody>
      </p:sp>
      <p:sp>
        <p:nvSpPr>
          <p:cNvPr id="8" name="Slide Number Placeholder 7"/>
          <p:cNvSpPr>
            <a:spLocks noGrp="1"/>
          </p:cNvSpPr>
          <p:nvPr>
            <p:ph type="sldNum" sz="quarter" idx="11"/>
          </p:nvPr>
        </p:nvSpPr>
        <p:spPr/>
        <p:txBody>
          <a:bodyPr/>
          <a:lstStyle/>
          <a:p>
            <a:fld id="{B0126503-DEFB-468A-A21A-F0C5C0571A8C}" type="slidenum">
              <a:rPr lang="es-AR" smtClean="0"/>
              <a:t>‹Nº›</a:t>
            </a:fld>
            <a:endParaRPr lang="es-AR"/>
          </a:p>
        </p:txBody>
      </p:sp>
      <p:sp>
        <p:nvSpPr>
          <p:cNvPr id="9" name="Footer Placeholder 8"/>
          <p:cNvSpPr>
            <a:spLocks noGrp="1"/>
          </p:cNvSpPr>
          <p:nvPr>
            <p:ph type="ftr" sz="quarter" idx="12"/>
          </p:nvPr>
        </p:nvSpPr>
        <p:spPr/>
        <p:txBody>
          <a:bodyPr/>
          <a:lstStyle/>
          <a:p>
            <a:endParaRPr lang="es-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605867" y="1554480"/>
            <a:ext cx="5629744" cy="388620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9F828A3-95FC-4047-9A19-C5B316194D21}" type="datetimeFigureOut">
              <a:rPr lang="es-AR" smtClean="0"/>
              <a:t>3/9/2020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0126503-DEFB-468A-A21A-F0C5C0571A8C}" type="slidenum">
              <a:rPr lang="es-AR" smtClean="0"/>
              <a:t>‹Nº›</a:t>
            </a:fld>
            <a:endParaRPr lang="es-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26464" y="1554480"/>
            <a:ext cx="2767584" cy="3886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608576" y="1554480"/>
            <a:ext cx="5632704" cy="3886200"/>
          </a:xfrm>
        </p:spPr>
        <p:txBody>
          <a:bodyPr vert="eaVert"/>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9F828A3-95FC-4047-9A19-C5B316194D21}" type="datetimeFigureOut">
              <a:rPr lang="es-AR" smtClean="0"/>
              <a:t>3/9/2020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0126503-DEFB-468A-A21A-F0C5C0571A8C}" type="slidenum">
              <a:rPr lang="es-AR" smtClean="0"/>
              <a:t>‹Nº›</a:t>
            </a:fld>
            <a:endParaRPr lang="es-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608576" y="1545336"/>
            <a:ext cx="5632704"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9" name="Date Placeholder 8"/>
          <p:cNvSpPr>
            <a:spLocks noGrp="1"/>
          </p:cNvSpPr>
          <p:nvPr>
            <p:ph type="dt" sz="half" idx="14"/>
          </p:nvPr>
        </p:nvSpPr>
        <p:spPr/>
        <p:txBody>
          <a:bodyPr/>
          <a:lstStyle/>
          <a:p>
            <a:fld id="{79F828A3-95FC-4047-9A19-C5B316194D21}" type="datetimeFigureOut">
              <a:rPr lang="es-AR" smtClean="0"/>
              <a:t>3/9/2020</a:t>
            </a:fld>
            <a:endParaRPr lang="es-AR"/>
          </a:p>
        </p:txBody>
      </p:sp>
      <p:sp>
        <p:nvSpPr>
          <p:cNvPr id="10" name="Slide Number Placeholder 9"/>
          <p:cNvSpPr>
            <a:spLocks noGrp="1"/>
          </p:cNvSpPr>
          <p:nvPr>
            <p:ph type="sldNum" sz="quarter" idx="15"/>
          </p:nvPr>
        </p:nvSpPr>
        <p:spPr/>
        <p:txBody>
          <a:bodyPr/>
          <a:lstStyle/>
          <a:p>
            <a:fld id="{B0126503-DEFB-468A-A21A-F0C5C0571A8C}" type="slidenum">
              <a:rPr lang="es-AR" smtClean="0"/>
              <a:t>‹Nº›</a:t>
            </a:fld>
            <a:endParaRPr lang="es-AR"/>
          </a:p>
        </p:txBody>
      </p:sp>
      <p:sp>
        <p:nvSpPr>
          <p:cNvPr id="11" name="Footer Placeholder 10"/>
          <p:cNvSpPr>
            <a:spLocks noGrp="1"/>
          </p:cNvSpPr>
          <p:nvPr>
            <p:ph type="ftr" sz="quarter" idx="16"/>
          </p:nvPr>
        </p:nvSpPr>
        <p:spPr/>
        <p:txBody>
          <a:bodyPr/>
          <a:lstStyle/>
          <a:p>
            <a:endParaRPr lang="es-AR"/>
          </a:p>
        </p:txBody>
      </p:sp>
      <p:sp>
        <p:nvSpPr>
          <p:cNvPr id="12" name="Title 11"/>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26464" y="1472184"/>
            <a:ext cx="8229600" cy="2130552"/>
          </a:xfrm>
        </p:spPr>
        <p:txBody>
          <a:bodyPr anchor="t">
            <a:noAutofit/>
          </a:bodyPr>
          <a:lstStyle>
            <a:lvl1pPr algn="l">
              <a:defRPr sz="4800" b="1"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26464" y="3886200"/>
            <a:ext cx="82296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9F828A3-95FC-4047-9A19-C5B316194D21}" type="datetimeFigureOut">
              <a:rPr lang="es-AR" smtClean="0"/>
              <a:t>3/9/2020</a:t>
            </a:fld>
            <a:endParaRPr lang="es-AR"/>
          </a:p>
        </p:txBody>
      </p:sp>
      <p:sp>
        <p:nvSpPr>
          <p:cNvPr id="8" name="Slide Number Placeholder 7"/>
          <p:cNvSpPr>
            <a:spLocks noGrp="1"/>
          </p:cNvSpPr>
          <p:nvPr>
            <p:ph type="sldNum" sz="quarter" idx="11"/>
          </p:nvPr>
        </p:nvSpPr>
        <p:spPr/>
        <p:txBody>
          <a:bodyPr/>
          <a:lstStyle/>
          <a:p>
            <a:fld id="{B0126503-DEFB-468A-A21A-F0C5C0571A8C}" type="slidenum">
              <a:rPr lang="es-AR" smtClean="0"/>
              <a:t>‹Nº›</a:t>
            </a:fld>
            <a:endParaRPr lang="es-AR"/>
          </a:p>
        </p:txBody>
      </p:sp>
      <p:sp>
        <p:nvSpPr>
          <p:cNvPr id="9" name="Footer Placeholder 8"/>
          <p:cNvSpPr>
            <a:spLocks noGrp="1"/>
          </p:cNvSpPr>
          <p:nvPr>
            <p:ph type="ftr" sz="quarter" idx="12"/>
          </p:nvPr>
        </p:nvSpPr>
        <p:spPr/>
        <p:txBody>
          <a:bodyPr/>
          <a:lstStyle/>
          <a:p>
            <a:endParaRPr lang="es-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58369" y="609600"/>
            <a:ext cx="4821767" cy="1066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982664" y="1915859"/>
            <a:ext cx="4862621"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2339" y="1915881"/>
            <a:ext cx="4852415"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9" name="Date Placeholder 8"/>
          <p:cNvSpPr>
            <a:spLocks noGrp="1"/>
          </p:cNvSpPr>
          <p:nvPr>
            <p:ph type="dt" sz="half" idx="10"/>
          </p:nvPr>
        </p:nvSpPr>
        <p:spPr/>
        <p:txBody>
          <a:bodyPr/>
          <a:lstStyle/>
          <a:p>
            <a:fld id="{79F828A3-95FC-4047-9A19-C5B316194D21}" type="datetimeFigureOut">
              <a:rPr lang="es-AR" smtClean="0"/>
              <a:t>3/9/2020</a:t>
            </a:fld>
            <a:endParaRPr lang="es-AR"/>
          </a:p>
        </p:txBody>
      </p:sp>
      <p:sp>
        <p:nvSpPr>
          <p:cNvPr id="10" name="Slide Number Placeholder 9"/>
          <p:cNvSpPr>
            <a:spLocks noGrp="1"/>
          </p:cNvSpPr>
          <p:nvPr>
            <p:ph type="sldNum" sz="quarter" idx="11"/>
          </p:nvPr>
        </p:nvSpPr>
        <p:spPr/>
        <p:txBody>
          <a:bodyPr/>
          <a:lstStyle/>
          <a:p>
            <a:fld id="{B0126503-DEFB-468A-A21A-F0C5C0571A8C}" type="slidenum">
              <a:rPr lang="es-AR" smtClean="0"/>
              <a:t>‹Nº›</a:t>
            </a:fld>
            <a:endParaRPr lang="es-AR"/>
          </a:p>
        </p:txBody>
      </p:sp>
      <p:sp>
        <p:nvSpPr>
          <p:cNvPr id="11" name="Footer Placeholder 10"/>
          <p:cNvSpPr>
            <a:spLocks noGrp="1"/>
          </p:cNvSpPr>
          <p:nvPr>
            <p:ph type="ftr" sz="quarter" idx="12"/>
          </p:nvPr>
        </p:nvSpPr>
        <p:spPr>
          <a:xfrm>
            <a:off x="658368" y="6356351"/>
            <a:ext cx="6803136" cy="365125"/>
          </a:xfrm>
        </p:spPr>
        <p:txBody>
          <a:bodyPr/>
          <a:lstStyle/>
          <a:p>
            <a:endParaRPr lang="es-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58368" y="609601"/>
            <a:ext cx="4820979" cy="1066799"/>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60401" y="1916113"/>
            <a:ext cx="485140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60400" y="2860677"/>
            <a:ext cx="485140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168" y="1916113"/>
            <a:ext cx="4881033"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990168" y="2860676"/>
            <a:ext cx="4868333"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 name="Date Placeholder 9"/>
          <p:cNvSpPr>
            <a:spLocks noGrp="1"/>
          </p:cNvSpPr>
          <p:nvPr>
            <p:ph type="dt" sz="half" idx="10"/>
          </p:nvPr>
        </p:nvSpPr>
        <p:spPr/>
        <p:txBody>
          <a:bodyPr/>
          <a:lstStyle/>
          <a:p>
            <a:fld id="{79F828A3-95FC-4047-9A19-C5B316194D21}" type="datetimeFigureOut">
              <a:rPr lang="es-AR" smtClean="0"/>
              <a:t>3/9/2020</a:t>
            </a:fld>
            <a:endParaRPr lang="es-AR"/>
          </a:p>
        </p:txBody>
      </p:sp>
      <p:sp>
        <p:nvSpPr>
          <p:cNvPr id="11" name="Slide Number Placeholder 10"/>
          <p:cNvSpPr>
            <a:spLocks noGrp="1"/>
          </p:cNvSpPr>
          <p:nvPr>
            <p:ph type="sldNum" sz="quarter" idx="11"/>
          </p:nvPr>
        </p:nvSpPr>
        <p:spPr/>
        <p:txBody>
          <a:bodyPr/>
          <a:lstStyle/>
          <a:p>
            <a:fld id="{B0126503-DEFB-468A-A21A-F0C5C0571A8C}" type="slidenum">
              <a:rPr lang="es-AR" smtClean="0"/>
              <a:t>‹Nº›</a:t>
            </a:fld>
            <a:endParaRPr lang="es-AR"/>
          </a:p>
        </p:txBody>
      </p:sp>
      <p:sp>
        <p:nvSpPr>
          <p:cNvPr id="12" name="Footer Placeholder 11"/>
          <p:cNvSpPr>
            <a:spLocks noGrp="1"/>
          </p:cNvSpPr>
          <p:nvPr>
            <p:ph type="ftr" sz="quarter" idx="12"/>
          </p:nvPr>
        </p:nvSpPr>
        <p:spPr>
          <a:xfrm>
            <a:off x="658368" y="6356351"/>
            <a:ext cx="6803136" cy="365125"/>
          </a:xfrm>
        </p:spPr>
        <p:txBody>
          <a:bodyPr/>
          <a:lstStyle/>
          <a:p>
            <a:endParaRPr lang="es-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9550400" y="1551544"/>
            <a:ext cx="2438400" cy="365125"/>
          </a:xfrm>
        </p:spPr>
        <p:txBody>
          <a:bodyPr/>
          <a:lstStyle/>
          <a:p>
            <a:fld id="{79F828A3-95FC-4047-9A19-C5B316194D21}" type="datetimeFigureOut">
              <a:rPr lang="es-AR" smtClean="0"/>
              <a:t>3/9/2020</a:t>
            </a:fld>
            <a:endParaRPr lang="es-AR"/>
          </a:p>
        </p:txBody>
      </p:sp>
      <p:sp>
        <p:nvSpPr>
          <p:cNvPr id="5" name="Title 4"/>
          <p:cNvSpPr>
            <a:spLocks noGrp="1"/>
          </p:cNvSpPr>
          <p:nvPr>
            <p:ph type="title"/>
          </p:nvPr>
        </p:nvSpPr>
        <p:spPr/>
        <p:txBody>
          <a:bodyPr/>
          <a:lstStyle/>
          <a:p>
            <a:r>
              <a:rPr lang="es-ES" smtClean="0"/>
              <a:t>Haga clic para modificar el estilo de título del patrón</a:t>
            </a:r>
            <a:endParaRPr lang="en-US" dirty="0"/>
          </a:p>
        </p:txBody>
      </p:sp>
      <p:sp>
        <p:nvSpPr>
          <p:cNvPr id="4" name="Slide Number Placeholder 3"/>
          <p:cNvSpPr>
            <a:spLocks noGrp="1"/>
          </p:cNvSpPr>
          <p:nvPr>
            <p:ph type="sldNum" sz="quarter" idx="11"/>
          </p:nvPr>
        </p:nvSpPr>
        <p:spPr/>
        <p:txBody>
          <a:bodyPr/>
          <a:lstStyle/>
          <a:p>
            <a:fld id="{B0126503-DEFB-468A-A21A-F0C5C0571A8C}" type="slidenum">
              <a:rPr lang="es-AR" smtClean="0"/>
              <a:t>‹Nº›</a:t>
            </a:fld>
            <a:endParaRPr lang="es-AR"/>
          </a:p>
        </p:txBody>
      </p:sp>
      <p:sp>
        <p:nvSpPr>
          <p:cNvPr id="6" name="Footer Placeholder 5"/>
          <p:cNvSpPr>
            <a:spLocks noGrp="1"/>
          </p:cNvSpPr>
          <p:nvPr>
            <p:ph type="ftr" sz="quarter" idx="12"/>
          </p:nvPr>
        </p:nvSpPr>
        <p:spPr/>
        <p:txBody>
          <a:bodyPr/>
          <a:lstStyle/>
          <a:p>
            <a:endParaRPr lang="es-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828A3-95FC-4047-9A19-C5B316194D21}" type="datetimeFigureOut">
              <a:rPr lang="es-AR" smtClean="0"/>
              <a:t>3/9/2020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B0126503-DEFB-468A-A21A-F0C5C0571A8C}" type="slidenum">
              <a:rPr lang="es-AR" smtClean="0"/>
              <a:t>‹Nº›</a:t>
            </a:fld>
            <a:endParaRPr lang="es-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5934" y="1920877"/>
            <a:ext cx="4872567"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58369" y="606425"/>
            <a:ext cx="4838700" cy="1041400"/>
          </a:xfrm>
        </p:spPr>
        <p:txBody>
          <a:bodyPr anchor="t">
            <a:normAutofit/>
          </a:bodyPr>
          <a:lstStyle>
            <a:lvl1pPr algn="l">
              <a:defRPr sz="18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60401" y="1920876"/>
            <a:ext cx="4838700"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79F828A3-95FC-4047-9A19-C5B316194D21}" type="datetimeFigureOut">
              <a:rPr lang="es-AR" smtClean="0"/>
              <a:t>3/9/2020</a:t>
            </a:fld>
            <a:endParaRPr lang="es-AR"/>
          </a:p>
        </p:txBody>
      </p:sp>
      <p:sp>
        <p:nvSpPr>
          <p:cNvPr id="9" name="Slide Number Placeholder 8"/>
          <p:cNvSpPr>
            <a:spLocks noGrp="1"/>
          </p:cNvSpPr>
          <p:nvPr>
            <p:ph type="sldNum" sz="quarter" idx="11"/>
          </p:nvPr>
        </p:nvSpPr>
        <p:spPr/>
        <p:txBody>
          <a:bodyPr/>
          <a:lstStyle/>
          <a:p>
            <a:fld id="{B0126503-DEFB-468A-A21A-F0C5C0571A8C}" type="slidenum">
              <a:rPr lang="es-AR" smtClean="0"/>
              <a:t>‹Nº›</a:t>
            </a:fld>
            <a:endParaRPr lang="es-AR"/>
          </a:p>
        </p:txBody>
      </p:sp>
      <p:sp>
        <p:nvSpPr>
          <p:cNvPr id="10" name="Footer Placeholder 9"/>
          <p:cNvSpPr>
            <a:spLocks noGrp="1"/>
          </p:cNvSpPr>
          <p:nvPr>
            <p:ph type="ftr" sz="quarter" idx="12"/>
          </p:nvPr>
        </p:nvSpPr>
        <p:spPr>
          <a:xfrm>
            <a:off x="658368" y="6356351"/>
            <a:ext cx="6803136" cy="365125"/>
          </a:xfrm>
        </p:spPr>
        <p:txBody>
          <a:bodyPr/>
          <a:lstStyle/>
          <a:p>
            <a:endParaRPr lang="es-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58368" y="600075"/>
            <a:ext cx="2766483" cy="1981201"/>
          </a:xfrm>
          <a:ln>
            <a:noFill/>
          </a:ln>
        </p:spPr>
        <p:txBody>
          <a:bodyPr anchor="t">
            <a:normAutofit/>
          </a:bodyPr>
          <a:lstStyle>
            <a:lvl1pPr algn="l">
              <a:defRPr sz="1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3951817" y="1651000"/>
            <a:ext cx="7503583"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951816" y="614364"/>
            <a:ext cx="4988984"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79F828A3-95FC-4047-9A19-C5B316194D21}" type="datetimeFigureOut">
              <a:rPr lang="es-AR" smtClean="0"/>
              <a:t>3/9/2020</a:t>
            </a:fld>
            <a:endParaRPr lang="es-AR"/>
          </a:p>
        </p:txBody>
      </p:sp>
      <p:sp>
        <p:nvSpPr>
          <p:cNvPr id="9" name="Slide Number Placeholder 8"/>
          <p:cNvSpPr>
            <a:spLocks noGrp="1"/>
          </p:cNvSpPr>
          <p:nvPr>
            <p:ph type="sldNum" sz="quarter" idx="11"/>
          </p:nvPr>
        </p:nvSpPr>
        <p:spPr/>
        <p:txBody>
          <a:bodyPr/>
          <a:lstStyle/>
          <a:p>
            <a:fld id="{B0126503-DEFB-468A-A21A-F0C5C0571A8C}" type="slidenum">
              <a:rPr lang="es-AR" smtClean="0"/>
              <a:t>‹Nº›</a:t>
            </a:fld>
            <a:endParaRPr lang="es-AR"/>
          </a:p>
        </p:txBody>
      </p:sp>
      <p:sp>
        <p:nvSpPr>
          <p:cNvPr id="10" name="Footer Placeholder 9"/>
          <p:cNvSpPr>
            <a:spLocks noGrp="1"/>
          </p:cNvSpPr>
          <p:nvPr>
            <p:ph type="ftr" sz="quarter" idx="12"/>
          </p:nvPr>
        </p:nvSpPr>
        <p:spPr>
          <a:xfrm>
            <a:off x="658368" y="6356351"/>
            <a:ext cx="6803136" cy="365125"/>
          </a:xfrm>
        </p:spPr>
        <p:txBody>
          <a:bodyPr/>
          <a:lstStyle/>
          <a:p>
            <a:endParaRPr lang="es-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2">
                <a:tint val="100000"/>
                <a:lumMod val="100000"/>
              </a:schemeClr>
            </a:gs>
            <a:gs pos="100000">
              <a:schemeClr val="bg2">
                <a:lumMod val="9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26464" y="1554480"/>
            <a:ext cx="2764464" cy="1979466"/>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05867" y="1547036"/>
            <a:ext cx="5629744" cy="388620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550400" y="189469"/>
            <a:ext cx="24384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79F828A3-95FC-4047-9A19-C5B316194D21}" type="datetimeFigureOut">
              <a:rPr lang="es-AR" smtClean="0"/>
              <a:t>3/9/2020</a:t>
            </a:fld>
            <a:endParaRPr lang="es-AR"/>
          </a:p>
        </p:txBody>
      </p:sp>
      <p:sp>
        <p:nvSpPr>
          <p:cNvPr id="5" name="Footer Placeholder 4"/>
          <p:cNvSpPr>
            <a:spLocks noGrp="1"/>
          </p:cNvSpPr>
          <p:nvPr>
            <p:ph type="ftr" sz="quarter" idx="3"/>
          </p:nvPr>
        </p:nvSpPr>
        <p:spPr>
          <a:xfrm>
            <a:off x="1426464" y="6356351"/>
            <a:ext cx="6803136" cy="365125"/>
          </a:xfrm>
          <a:prstGeom prst="rect">
            <a:avLst/>
          </a:prstGeom>
        </p:spPr>
        <p:txBody>
          <a:bodyPr vert="horz" lIns="91440" tIns="45720" rIns="91440" bIns="45720" rtlCol="0" anchor="t"/>
          <a:lstStyle>
            <a:lvl1pPr algn="l">
              <a:defRPr sz="1200">
                <a:solidFill>
                  <a:schemeClr val="tx1"/>
                </a:solidFill>
              </a:defRPr>
            </a:lvl1pPr>
          </a:lstStyle>
          <a:p>
            <a:endParaRPr lang="es-AR"/>
          </a:p>
        </p:txBody>
      </p:sp>
      <p:sp>
        <p:nvSpPr>
          <p:cNvPr id="6" name="Slide Number Placeholder 5"/>
          <p:cNvSpPr>
            <a:spLocks noGrp="1"/>
          </p:cNvSpPr>
          <p:nvPr>
            <p:ph type="sldNum" sz="quarter" idx="4"/>
          </p:nvPr>
        </p:nvSpPr>
        <p:spPr>
          <a:xfrm>
            <a:off x="9546336" y="6356351"/>
            <a:ext cx="1516912"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B0126503-DEFB-468A-A21A-F0C5C0571A8C}" type="slidenum">
              <a:rPr lang="es-AR" smtClean="0"/>
              <a:t>‹Nº›</a:t>
            </a:fld>
            <a:endParaRPr lang="es-AR"/>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817581" y="3340635"/>
            <a:ext cx="7175351" cy="1793167"/>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marR="0" lvl="0" indent="0" algn="l" defTabSz="914400" rtl="0" eaLnBrk="1" fontAlgn="auto" latinLnBrk="0" hangingPunct="1">
              <a:lnSpc>
                <a:spcPct val="100000"/>
              </a:lnSpc>
              <a:spcBef>
                <a:spcPct val="0"/>
              </a:spcBef>
              <a:spcAft>
                <a:spcPts val="0"/>
              </a:spcAft>
              <a:buClr>
                <a:srgbClr val="F14124">
                  <a:lumMod val="75000"/>
                </a:srgbClr>
              </a:buClr>
              <a:buSzPct val="128000"/>
              <a:buFont typeface="Georgia" pitchFamily="18" charset="0"/>
              <a:buNone/>
              <a:tabLst/>
              <a:defRPr/>
            </a:pPr>
            <a:r>
              <a:rPr kumimoji="0" lang="es-ES" sz="5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ESTADÍSTICA </a:t>
            </a:r>
            <a:br>
              <a:rPr kumimoji="0" lang="es-ES" sz="5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br>
            <a:r>
              <a:rPr kumimoji="0" lang="es-ES" sz="5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CÁTEDRA I</a:t>
            </a:r>
            <a:endParaRPr kumimoji="0" lang="es-ES" sz="5400" b="1" i="0" u="none" strike="noStrike" kern="1200" cap="none" spc="0" normalizeH="0" baseline="0" noProof="0" dirty="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endParaRPr>
          </a:p>
        </p:txBody>
      </p:sp>
      <p:sp>
        <p:nvSpPr>
          <p:cNvPr id="7" name="2 Subtítulo"/>
          <p:cNvSpPr txBox="1">
            <a:spLocks/>
          </p:cNvSpPr>
          <p:nvPr/>
        </p:nvSpPr>
        <p:spPr>
          <a:xfrm>
            <a:off x="7992932" y="5133802"/>
            <a:ext cx="2343260" cy="88211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300"/>
              </a:spcAft>
              <a:buClr>
                <a:srgbClr val="F14124">
                  <a:lumMod val="75000"/>
                </a:srgbClr>
              </a:buClr>
              <a:buSzPct val="130000"/>
              <a:buFont typeface="Georgia" pitchFamily="18" charset="0"/>
              <a:buNone/>
              <a:tabLst/>
              <a:defRPr/>
            </a:pPr>
            <a:r>
              <a:rPr kumimoji="0" lang="es-ES" sz="2200" b="1" i="0" u="none" strike="noStrike" kern="1200" cap="none" spc="0" normalizeH="0" baseline="0" noProof="0" dirty="0" smtClean="0">
                <a:ln>
                  <a:noFill/>
                </a:ln>
                <a:solidFill>
                  <a:srgbClr val="212745"/>
                </a:solidFill>
                <a:effectLst/>
                <a:uLnTx/>
                <a:uFillTx/>
                <a:latin typeface="Trebuchet MS"/>
                <a:ea typeface="+mn-ea"/>
                <a:cs typeface="+mn-cs"/>
              </a:rPr>
              <a:t>UNIDAD 2</a:t>
            </a:r>
          </a:p>
          <a:p>
            <a:pPr marL="0" marR="0" lvl="0" indent="0" algn="r" defTabSz="914400" rtl="0" eaLnBrk="1" fontAlgn="auto" latinLnBrk="0" hangingPunct="1">
              <a:lnSpc>
                <a:spcPct val="100000"/>
              </a:lnSpc>
              <a:spcBef>
                <a:spcPct val="20000"/>
              </a:spcBef>
              <a:spcAft>
                <a:spcPts val="300"/>
              </a:spcAft>
              <a:buClr>
                <a:srgbClr val="F14124">
                  <a:lumMod val="75000"/>
                </a:srgbClr>
              </a:buClr>
              <a:buSzPct val="130000"/>
              <a:buFont typeface="Georgia" pitchFamily="18" charset="0"/>
              <a:buNone/>
              <a:tabLst/>
              <a:defRPr/>
            </a:pPr>
            <a:r>
              <a:rPr lang="es-ES" b="1" dirty="0" smtClean="0">
                <a:solidFill>
                  <a:srgbClr val="212745"/>
                </a:solidFill>
                <a:latin typeface="Trebuchet MS"/>
              </a:rPr>
              <a:t>Primera Parte</a:t>
            </a:r>
            <a:endParaRPr kumimoji="0" lang="es-ES" sz="2200" b="1" i="0" u="none" strike="noStrike" kern="1200" cap="none" spc="0" normalizeH="0" baseline="0" noProof="0" dirty="0" smtClean="0">
              <a:ln>
                <a:noFill/>
              </a:ln>
              <a:solidFill>
                <a:srgbClr val="212745"/>
              </a:solidFill>
              <a:effectLst/>
              <a:uLnTx/>
              <a:uFillTx/>
              <a:latin typeface="Trebuchet MS"/>
              <a:ea typeface="+mn-ea"/>
              <a:cs typeface="+mn-cs"/>
            </a:endParaRPr>
          </a:p>
        </p:txBody>
      </p:sp>
    </p:spTree>
    <p:extLst>
      <p:ext uri="{BB962C8B-B14F-4D97-AF65-F5344CB8AC3E}">
        <p14:creationId xmlns:p14="http://schemas.microsoft.com/office/powerpoint/2010/main" val="1558242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sz="quarter" idx="13"/>
              </p:nvPr>
            </p:nvSpPr>
            <p:spPr>
              <a:xfrm>
                <a:off x="879338" y="261780"/>
                <a:ext cx="10672195" cy="5895951"/>
              </a:xfrm>
            </p:spPr>
            <p:txBody>
              <a:bodyPr>
                <a:normAutofit/>
              </a:bodyPr>
              <a:lstStyle/>
              <a:p>
                <a:pPr marL="0" indent="0" algn="just">
                  <a:spcBef>
                    <a:spcPts val="0"/>
                  </a:spcBef>
                  <a:spcAft>
                    <a:spcPts val="1200"/>
                  </a:spcAft>
                  <a:buNone/>
                </a:pPr>
                <a:r>
                  <a:rPr lang="es-AR" sz="2400" i="0" dirty="0" smtClean="0">
                    <a:solidFill>
                      <a:schemeClr val="bg1"/>
                    </a:solidFill>
                    <a:latin typeface="Trebuchet MS (cuerpo)"/>
                  </a:rPr>
                  <a:t>2</a:t>
                </a:r>
                <a:r>
                  <a:rPr lang="es-AR" sz="2400" i="0" dirty="0">
                    <a:solidFill>
                      <a:schemeClr val="bg1"/>
                    </a:solidFill>
                    <a:latin typeface="Trebuchet MS (cuerpo)"/>
                  </a:rPr>
                  <a:t>) La suma de los cuadrados de las desviaciones de las puntuaciones con respecto a su media es menor que con respecto a cualquier otro valor. Es decir:</a:t>
                </a:r>
                <a14:m>
                  <m:oMath xmlns:m="http://schemas.openxmlformats.org/officeDocument/2006/math">
                    <m:r>
                      <a:rPr lang="es-ES" sz="2800" b="0" i="0" smtClean="0">
                        <a:solidFill>
                          <a:schemeClr val="bg1"/>
                        </a:solidFill>
                        <a:latin typeface="Cambria Math"/>
                      </a:rPr>
                      <m:t>                                 </m:t>
                    </m:r>
                    <m:nary>
                      <m:naryPr>
                        <m:chr m:val="∑"/>
                        <m:subHide m:val="on"/>
                        <m:supHide m:val="on"/>
                        <m:ctrlPr>
                          <a:rPr lang="es-AR" sz="2800" i="1">
                            <a:solidFill>
                              <a:schemeClr val="bg1"/>
                            </a:solidFill>
                            <a:latin typeface="Cambria Math" panose="02040503050406030204" pitchFamily="18" charset="0"/>
                          </a:rPr>
                        </m:ctrlPr>
                      </m:naryPr>
                      <m:sub/>
                      <m:sup/>
                      <m:e>
                        <m:sSup>
                          <m:sSupPr>
                            <m:ctrlPr>
                              <a:rPr lang="es-AR" sz="2800" i="1">
                                <a:solidFill>
                                  <a:schemeClr val="bg1"/>
                                </a:solidFill>
                                <a:latin typeface="Cambria Math" panose="02040503050406030204" pitchFamily="18" charset="0"/>
                              </a:rPr>
                            </m:ctrlPr>
                          </m:sSupPr>
                          <m:e>
                            <m:r>
                              <a:rPr lang="es-AR" sz="2800" i="0">
                                <a:solidFill>
                                  <a:schemeClr val="bg1"/>
                                </a:solidFill>
                                <a:latin typeface="Cambria Math"/>
                              </a:rPr>
                              <m:t>(</m:t>
                            </m:r>
                            <m:sSub>
                              <m:sSubPr>
                                <m:ctrlPr>
                                  <a:rPr lang="es-AR" sz="2800" i="1" smtClean="0">
                                    <a:solidFill>
                                      <a:schemeClr val="bg1"/>
                                    </a:solidFill>
                                    <a:latin typeface="Cambria Math" panose="02040503050406030204" pitchFamily="18" charset="0"/>
                                  </a:rPr>
                                </m:ctrlPr>
                              </m:sSubPr>
                              <m:e>
                                <m:r>
                                  <a:rPr lang="es-AR" sz="2800" i="1">
                                    <a:solidFill>
                                      <a:schemeClr val="bg1"/>
                                    </a:solidFill>
                                    <a:latin typeface="Cambria Math"/>
                                  </a:rPr>
                                  <m:t>𝑥</m:t>
                                </m:r>
                              </m:e>
                              <m:sub>
                                <m:r>
                                  <a:rPr lang="es-AR" sz="2800" i="1">
                                    <a:solidFill>
                                      <a:schemeClr val="bg1"/>
                                    </a:solidFill>
                                    <a:latin typeface="Cambria Math"/>
                                  </a:rPr>
                                  <m:t>𝑖</m:t>
                                </m:r>
                              </m:sub>
                            </m:sSub>
                            <m:r>
                              <a:rPr lang="es-AR" sz="2800" i="0">
                                <a:solidFill>
                                  <a:schemeClr val="bg1"/>
                                </a:solidFill>
                                <a:latin typeface="Cambria Math"/>
                              </a:rPr>
                              <m:t>−</m:t>
                            </m:r>
                            <m:acc>
                              <m:accPr>
                                <m:chr m:val="̅"/>
                                <m:ctrlPr>
                                  <a:rPr lang="es-AR" sz="2800" i="1">
                                    <a:solidFill>
                                      <a:schemeClr val="bg1"/>
                                    </a:solidFill>
                                    <a:latin typeface="Cambria Math" panose="02040503050406030204" pitchFamily="18" charset="0"/>
                                  </a:rPr>
                                </m:ctrlPr>
                              </m:accPr>
                              <m:e>
                                <m:r>
                                  <a:rPr lang="es-AR" sz="2800" i="1" smtClean="0">
                                    <a:solidFill>
                                      <a:schemeClr val="bg1"/>
                                    </a:solidFill>
                                    <a:latin typeface="Cambria Math"/>
                                  </a:rPr>
                                  <m:t>𝑥</m:t>
                                </m:r>
                              </m:e>
                            </m:acc>
                            <m:r>
                              <a:rPr lang="es-AR" sz="2800" i="0">
                                <a:solidFill>
                                  <a:schemeClr val="bg1"/>
                                </a:solidFill>
                                <a:latin typeface="Cambria Math"/>
                              </a:rPr>
                              <m:t>)</m:t>
                            </m:r>
                          </m:e>
                          <m:sup>
                            <m:r>
                              <a:rPr lang="es-AR" sz="2800" i="0">
                                <a:solidFill>
                                  <a:schemeClr val="bg1"/>
                                </a:solidFill>
                                <a:latin typeface="Cambria Math"/>
                              </a:rPr>
                              <m:t>2</m:t>
                            </m:r>
                          </m:sup>
                        </m:sSup>
                        <m:r>
                          <a:rPr lang="es-AR" sz="2800" i="0">
                            <a:solidFill>
                              <a:schemeClr val="bg1"/>
                            </a:solidFill>
                            <a:latin typeface="Cambria Math"/>
                            <a:ea typeface="Cambria Math" panose="02040503050406030204" pitchFamily="18" charset="0"/>
                          </a:rPr>
                          <m:t>&lt;</m:t>
                        </m:r>
                        <m:nary>
                          <m:naryPr>
                            <m:chr m:val="∑"/>
                            <m:subHide m:val="on"/>
                            <m:supHide m:val="on"/>
                            <m:ctrlPr>
                              <a:rPr lang="es-AR" sz="2800" i="1">
                                <a:solidFill>
                                  <a:schemeClr val="bg1"/>
                                </a:solidFill>
                                <a:latin typeface="Cambria Math" panose="02040503050406030204" pitchFamily="18" charset="0"/>
                              </a:rPr>
                            </m:ctrlPr>
                          </m:naryPr>
                          <m:sub/>
                          <m:sup/>
                          <m:e>
                            <m:sSup>
                              <m:sSupPr>
                                <m:ctrlPr>
                                  <a:rPr lang="es-AR" sz="2800" i="1">
                                    <a:solidFill>
                                      <a:schemeClr val="bg1"/>
                                    </a:solidFill>
                                    <a:latin typeface="Cambria Math" panose="02040503050406030204" pitchFamily="18" charset="0"/>
                                  </a:rPr>
                                </m:ctrlPr>
                              </m:sSupPr>
                              <m:e>
                                <m:r>
                                  <a:rPr lang="es-AR" sz="2800" i="0">
                                    <a:solidFill>
                                      <a:schemeClr val="bg1"/>
                                    </a:solidFill>
                                    <a:latin typeface="Cambria Math"/>
                                  </a:rPr>
                                  <m:t>(</m:t>
                                </m:r>
                                <m:sSub>
                                  <m:sSubPr>
                                    <m:ctrlPr>
                                      <a:rPr lang="es-AR" sz="2800" i="1">
                                        <a:solidFill>
                                          <a:schemeClr val="bg1"/>
                                        </a:solidFill>
                                        <a:latin typeface="Cambria Math" panose="02040503050406030204" pitchFamily="18" charset="0"/>
                                      </a:rPr>
                                    </m:ctrlPr>
                                  </m:sSubPr>
                                  <m:e>
                                    <m:r>
                                      <a:rPr lang="es-AR" sz="2800" i="1" smtClean="0">
                                        <a:solidFill>
                                          <a:schemeClr val="bg1"/>
                                        </a:solidFill>
                                        <a:latin typeface="Cambria Math"/>
                                      </a:rPr>
                                      <m:t>𝑥</m:t>
                                    </m:r>
                                  </m:e>
                                  <m:sub>
                                    <m:r>
                                      <m:rPr>
                                        <m:sty m:val="p"/>
                                      </m:rPr>
                                      <a:rPr lang="es-AR" sz="2800" i="0">
                                        <a:solidFill>
                                          <a:schemeClr val="bg1"/>
                                        </a:solidFill>
                                        <a:latin typeface="Cambria Math"/>
                                      </a:rPr>
                                      <m:t>i</m:t>
                                    </m:r>
                                  </m:sub>
                                </m:sSub>
                                <m:r>
                                  <a:rPr lang="es-AR" sz="2800" i="0">
                                    <a:solidFill>
                                      <a:schemeClr val="bg1"/>
                                    </a:solidFill>
                                    <a:latin typeface="Cambria Math"/>
                                  </a:rPr>
                                  <m:t>−</m:t>
                                </m:r>
                                <m:r>
                                  <m:rPr>
                                    <m:sty m:val="p"/>
                                  </m:rPr>
                                  <a:rPr lang="es-AR" sz="2800" i="0">
                                    <a:solidFill>
                                      <a:schemeClr val="bg1"/>
                                    </a:solidFill>
                                    <a:latin typeface="Cambria Math"/>
                                  </a:rPr>
                                  <m:t>c</m:t>
                                </m:r>
                                <m:r>
                                  <a:rPr lang="es-AR" sz="2800" i="0">
                                    <a:solidFill>
                                      <a:schemeClr val="bg1"/>
                                    </a:solidFill>
                                    <a:latin typeface="Cambria Math"/>
                                  </a:rPr>
                                  <m:t>) </m:t>
                                </m:r>
                              </m:e>
                              <m:sup>
                                <m:r>
                                  <a:rPr lang="es-AR" sz="2800" i="0">
                                    <a:solidFill>
                                      <a:schemeClr val="bg1"/>
                                    </a:solidFill>
                                    <a:latin typeface="Cambria Math"/>
                                  </a:rPr>
                                  <m:t>2</m:t>
                                </m:r>
                              </m:sup>
                            </m:sSup>
                          </m:e>
                        </m:nary>
                      </m:e>
                    </m:nary>
                  </m:oMath>
                </a14:m>
                <a:r>
                  <a:rPr lang="es-AR" sz="2800" i="0" dirty="0">
                    <a:solidFill>
                      <a:schemeClr val="bg1"/>
                    </a:solidFill>
                    <a:latin typeface="Trebuchet MS (cuerpo)"/>
                  </a:rPr>
                  <a:t>      </a:t>
                </a:r>
                <a:r>
                  <a:rPr lang="es-AR" sz="2400" i="0" dirty="0">
                    <a:solidFill>
                      <a:schemeClr val="bg1"/>
                    </a:solidFill>
                    <a:latin typeface="Trebuchet MS (cuerpo)"/>
                  </a:rPr>
                  <a:t>siendo </a:t>
                </a:r>
                <a14:m>
                  <m:oMath xmlns:m="http://schemas.openxmlformats.org/officeDocument/2006/math">
                    <m:r>
                      <m:rPr>
                        <m:sty m:val="p"/>
                      </m:rPr>
                      <a:rPr lang="es-AR" sz="2400" i="0">
                        <a:solidFill>
                          <a:schemeClr val="bg1"/>
                        </a:solidFill>
                        <a:latin typeface="Cambria Math"/>
                      </a:rPr>
                      <m:t>c</m:t>
                    </m:r>
                    <m:r>
                      <a:rPr lang="es-AR" sz="2400" i="0">
                        <a:solidFill>
                          <a:schemeClr val="bg1"/>
                        </a:solidFill>
                        <a:latin typeface="Cambria Math"/>
                        <a:ea typeface="Cambria Math" panose="02040503050406030204" pitchFamily="18" charset="0"/>
                      </a:rPr>
                      <m:t>≠</m:t>
                    </m:r>
                    <m:acc>
                      <m:accPr>
                        <m:chr m:val="̅"/>
                        <m:ctrlPr>
                          <a:rPr lang="es-AR" sz="2400" i="1">
                            <a:solidFill>
                              <a:schemeClr val="bg1"/>
                            </a:solidFill>
                            <a:latin typeface="Cambria Math" panose="02040503050406030204" pitchFamily="18" charset="0"/>
                            <a:ea typeface="Cambria Math" panose="02040503050406030204" pitchFamily="18" charset="0"/>
                          </a:rPr>
                        </m:ctrlPr>
                      </m:accPr>
                      <m:e>
                        <m:r>
                          <m:rPr>
                            <m:sty m:val="p"/>
                          </m:rPr>
                          <a:rPr lang="es-AR" sz="2400" i="0">
                            <a:solidFill>
                              <a:schemeClr val="bg1"/>
                            </a:solidFill>
                            <a:latin typeface="Cambria Math"/>
                            <a:ea typeface="Cambria Math" panose="02040503050406030204" pitchFamily="18" charset="0"/>
                          </a:rPr>
                          <m:t>X</m:t>
                        </m:r>
                      </m:e>
                    </m:acc>
                  </m:oMath>
                </a14:m>
                <a:endParaRPr lang="es-AR" sz="2400" i="0" dirty="0">
                  <a:solidFill>
                    <a:schemeClr val="bg1"/>
                  </a:solidFill>
                  <a:latin typeface="Trebuchet MS (cuerpo)"/>
                </a:endParaRPr>
              </a:p>
              <a:p>
                <a:pPr marL="0" lvl="0" indent="0" algn="just" defTabSz="457200">
                  <a:spcBef>
                    <a:spcPts val="0"/>
                  </a:spcBef>
                  <a:spcAft>
                    <a:spcPts val="1200"/>
                  </a:spcAft>
                  <a:buNone/>
                </a:pPr>
                <a:r>
                  <a:rPr lang="es-AR" sz="2200" i="0" dirty="0" smtClean="0">
                    <a:solidFill>
                      <a:srgbClr val="3F3F3F"/>
                    </a:solidFill>
                    <a:latin typeface="Trebuchet MS (cuerpo)"/>
                  </a:rPr>
                  <a:t>3) Si </a:t>
                </a:r>
                <a:r>
                  <a:rPr lang="es-AR" sz="2200" i="0" dirty="0">
                    <a:solidFill>
                      <a:srgbClr val="3F3F3F"/>
                    </a:solidFill>
                    <a:latin typeface="Trebuchet MS (cuerpo)"/>
                  </a:rPr>
                  <a:t>se suma una constante a un conjunto de puntuaciones, la media aritmética quedará aumentada en esa misma constante. Es decir:</a:t>
                </a:r>
              </a:p>
              <a:p>
                <a:pPr marL="0" lvl="0" indent="0" algn="just" defTabSz="457200">
                  <a:spcBef>
                    <a:spcPts val="0"/>
                  </a:spcBef>
                  <a:spcAft>
                    <a:spcPts val="1200"/>
                  </a:spcAft>
                  <a:buNone/>
                </a:pPr>
                <a14:m>
                  <m:oMathPara xmlns:m="http://schemas.openxmlformats.org/officeDocument/2006/math">
                    <m:oMathParaPr>
                      <m:jc m:val="centerGroup"/>
                    </m:oMathParaPr>
                    <m:oMath xmlns:m="http://schemas.openxmlformats.org/officeDocument/2006/math">
                      <m:sSub>
                        <m:sSubPr>
                          <m:ctrlPr>
                            <a:rPr lang="es-AR" sz="2200" i="1">
                              <a:solidFill>
                                <a:srgbClr val="3F3F3F"/>
                              </a:solidFill>
                              <a:latin typeface="Cambria Math" panose="02040503050406030204" pitchFamily="18" charset="0"/>
                            </a:rPr>
                          </m:ctrlPr>
                        </m:sSubPr>
                        <m:e>
                          <m:r>
                            <a:rPr lang="es-ES" sz="2200" i="0">
                              <a:solidFill>
                                <a:srgbClr val="3F3F3F"/>
                              </a:solidFill>
                              <a:latin typeface="Cambria Math"/>
                            </a:rPr>
                            <m:t>𝑦</m:t>
                          </m:r>
                        </m:e>
                        <m:sub>
                          <m:r>
                            <a:rPr lang="es-AR" sz="2200" i="0">
                              <a:solidFill>
                                <a:srgbClr val="3F3F3F"/>
                              </a:solidFill>
                              <a:latin typeface="Cambria Math"/>
                            </a:rPr>
                            <m:t>𝑖</m:t>
                          </m:r>
                        </m:sub>
                      </m:sSub>
                      <m:r>
                        <a:rPr lang="es-AR" sz="2200" i="0">
                          <a:solidFill>
                            <a:srgbClr val="3F3F3F"/>
                          </a:solidFill>
                          <a:latin typeface="Cambria Math"/>
                        </a:rPr>
                        <m:t>=</m:t>
                      </m:r>
                      <m:sSub>
                        <m:sSubPr>
                          <m:ctrlPr>
                            <a:rPr lang="es-AR" sz="2200" i="1">
                              <a:solidFill>
                                <a:srgbClr val="3F3F3F"/>
                              </a:solidFill>
                              <a:latin typeface="Cambria Math" panose="02040503050406030204" pitchFamily="18" charset="0"/>
                            </a:rPr>
                          </m:ctrlPr>
                        </m:sSubPr>
                        <m:e>
                          <m:r>
                            <a:rPr lang="es-ES" sz="2200" i="0">
                              <a:solidFill>
                                <a:srgbClr val="3F3F3F"/>
                              </a:solidFill>
                              <a:latin typeface="Cambria Math"/>
                            </a:rPr>
                            <m:t>𝑥</m:t>
                          </m:r>
                        </m:e>
                        <m:sub>
                          <m:r>
                            <a:rPr lang="es-AR" sz="2200" i="0">
                              <a:solidFill>
                                <a:srgbClr val="3F3F3F"/>
                              </a:solidFill>
                              <a:latin typeface="Cambria Math"/>
                            </a:rPr>
                            <m:t>𝑖</m:t>
                          </m:r>
                        </m:sub>
                      </m:sSub>
                      <m:r>
                        <a:rPr lang="es-AR" sz="2200" i="0">
                          <a:solidFill>
                            <a:srgbClr val="3F3F3F"/>
                          </a:solidFill>
                          <a:latin typeface="Cambria Math"/>
                        </a:rPr>
                        <m:t>+</m:t>
                      </m:r>
                      <m:r>
                        <m:rPr>
                          <m:sty m:val="p"/>
                        </m:rPr>
                        <a:rPr lang="es-AR" sz="2200" i="0">
                          <a:solidFill>
                            <a:srgbClr val="3F3F3F"/>
                          </a:solidFill>
                          <a:latin typeface="Cambria Math"/>
                        </a:rPr>
                        <m:t>k</m:t>
                      </m:r>
                      <m:r>
                        <a:rPr lang="es-AR" sz="2200" i="0">
                          <a:solidFill>
                            <a:srgbClr val="3F3F3F"/>
                          </a:solidFill>
                          <a:latin typeface="Cambria Math"/>
                        </a:rPr>
                        <m:t>   →   </m:t>
                      </m:r>
                      <m:acc>
                        <m:accPr>
                          <m:chr m:val="̅"/>
                          <m:ctrlPr>
                            <a:rPr lang="es-AR" sz="2200" i="1">
                              <a:solidFill>
                                <a:srgbClr val="3F3F3F"/>
                              </a:solidFill>
                              <a:latin typeface="Cambria Math" panose="02040503050406030204" pitchFamily="18" charset="0"/>
                              <a:ea typeface="Cambria Math" panose="02040503050406030204" pitchFamily="18" charset="0"/>
                            </a:rPr>
                          </m:ctrlPr>
                        </m:accPr>
                        <m:e>
                          <m:r>
                            <a:rPr lang="es-ES" sz="2200" i="0">
                              <a:solidFill>
                                <a:srgbClr val="3F3F3F"/>
                              </a:solidFill>
                              <a:latin typeface="Cambria Math"/>
                              <a:ea typeface="Cambria Math" panose="02040503050406030204" pitchFamily="18" charset="0"/>
                            </a:rPr>
                            <m:t>𝑦</m:t>
                          </m:r>
                        </m:e>
                      </m:acc>
                      <m:r>
                        <a:rPr lang="es-AR" sz="2200" i="0">
                          <a:solidFill>
                            <a:srgbClr val="3F3F3F"/>
                          </a:solidFill>
                          <a:latin typeface="Cambria Math"/>
                        </a:rPr>
                        <m:t>=</m:t>
                      </m:r>
                      <m:acc>
                        <m:accPr>
                          <m:chr m:val="̅"/>
                          <m:ctrlPr>
                            <a:rPr lang="es-AR" sz="2200" i="1">
                              <a:solidFill>
                                <a:srgbClr val="3F3F3F"/>
                              </a:solidFill>
                              <a:latin typeface="Cambria Math" panose="02040503050406030204" pitchFamily="18" charset="0"/>
                            </a:rPr>
                          </m:ctrlPr>
                        </m:accPr>
                        <m:e>
                          <m:r>
                            <a:rPr lang="es-ES" sz="2200" i="0">
                              <a:solidFill>
                                <a:srgbClr val="3F3F3F"/>
                              </a:solidFill>
                              <a:latin typeface="Cambria Math"/>
                            </a:rPr>
                            <m:t>𝑥</m:t>
                          </m:r>
                        </m:e>
                      </m:acc>
                      <m:r>
                        <a:rPr lang="es-AR" sz="2200" i="0">
                          <a:solidFill>
                            <a:srgbClr val="3F3F3F"/>
                          </a:solidFill>
                          <a:latin typeface="Cambria Math"/>
                        </a:rPr>
                        <m:t>+</m:t>
                      </m:r>
                      <m:r>
                        <m:rPr>
                          <m:sty m:val="p"/>
                        </m:rPr>
                        <a:rPr lang="es-AR" sz="2200" i="0">
                          <a:solidFill>
                            <a:srgbClr val="3F3F3F"/>
                          </a:solidFill>
                          <a:latin typeface="Cambria Math"/>
                        </a:rPr>
                        <m:t>k</m:t>
                      </m:r>
                    </m:oMath>
                  </m:oMathPara>
                </a14:m>
                <a:endParaRPr lang="es-AR" sz="2200" i="0" dirty="0">
                  <a:solidFill>
                    <a:srgbClr val="3F3F3F"/>
                  </a:solidFill>
                  <a:latin typeface="Trebuchet MS (cuerpo)"/>
                </a:endParaRPr>
              </a:p>
              <a:p>
                <a:pPr marL="0" lvl="0" indent="0" algn="just" defTabSz="457200">
                  <a:spcBef>
                    <a:spcPts val="0"/>
                  </a:spcBef>
                  <a:spcAft>
                    <a:spcPts val="1200"/>
                  </a:spcAft>
                  <a:buNone/>
                </a:pPr>
                <a:r>
                  <a:rPr lang="es-AR" sz="2200" i="0" dirty="0">
                    <a:solidFill>
                      <a:srgbClr val="3F3F3F"/>
                    </a:solidFill>
                    <a:latin typeface="Trebuchet MS (cuerpo)"/>
                  </a:rPr>
                  <a:t>4) Si se multiplica por una constante a un conjunto de puntuaciones, la media aritmética quedará multiplicada en esa misma constante. Es decir:</a:t>
                </a:r>
              </a:p>
              <a:p>
                <a:pPr marL="0" lvl="0" indent="0" algn="just" defTabSz="457200">
                  <a:spcBef>
                    <a:spcPts val="0"/>
                  </a:spcBef>
                  <a:spcAft>
                    <a:spcPts val="1200"/>
                  </a:spcAft>
                  <a:buNone/>
                </a:pPr>
                <a14:m>
                  <m:oMathPara xmlns:m="http://schemas.openxmlformats.org/officeDocument/2006/math">
                    <m:oMathParaPr>
                      <m:jc m:val="centerGroup"/>
                    </m:oMathParaPr>
                    <m:oMath xmlns:m="http://schemas.openxmlformats.org/officeDocument/2006/math">
                      <m:sSub>
                        <m:sSubPr>
                          <m:ctrlPr>
                            <a:rPr lang="es-AR" sz="2200" i="1">
                              <a:solidFill>
                                <a:srgbClr val="3F3F3F"/>
                              </a:solidFill>
                              <a:latin typeface="Cambria Math" panose="02040503050406030204" pitchFamily="18" charset="0"/>
                            </a:rPr>
                          </m:ctrlPr>
                        </m:sSubPr>
                        <m:e>
                          <m:r>
                            <a:rPr lang="es-ES" sz="2200" i="0">
                              <a:solidFill>
                                <a:srgbClr val="3F3F3F"/>
                              </a:solidFill>
                              <a:latin typeface="Cambria Math"/>
                            </a:rPr>
                            <m:t>𝑦</m:t>
                          </m:r>
                        </m:e>
                        <m:sub>
                          <m:r>
                            <a:rPr lang="es-AR" sz="2200" i="0">
                              <a:solidFill>
                                <a:srgbClr val="3F3F3F"/>
                              </a:solidFill>
                              <a:latin typeface="Cambria Math"/>
                            </a:rPr>
                            <m:t>𝑖</m:t>
                          </m:r>
                        </m:sub>
                      </m:sSub>
                      <m:r>
                        <a:rPr lang="es-AR" sz="2200" i="0">
                          <a:solidFill>
                            <a:srgbClr val="3F3F3F"/>
                          </a:solidFill>
                          <a:latin typeface="Cambria Math"/>
                        </a:rPr>
                        <m:t>=</m:t>
                      </m:r>
                      <m:sSub>
                        <m:sSubPr>
                          <m:ctrlPr>
                            <a:rPr lang="es-AR" sz="2200" i="1">
                              <a:solidFill>
                                <a:srgbClr val="3F3F3F"/>
                              </a:solidFill>
                              <a:latin typeface="Cambria Math" panose="02040503050406030204" pitchFamily="18" charset="0"/>
                            </a:rPr>
                          </m:ctrlPr>
                        </m:sSubPr>
                        <m:e>
                          <m:r>
                            <m:rPr>
                              <m:sty m:val="p"/>
                            </m:rPr>
                            <a:rPr lang="es-AR" sz="2200" i="0">
                              <a:solidFill>
                                <a:srgbClr val="3F3F3F"/>
                              </a:solidFill>
                              <a:latin typeface="Cambria Math"/>
                            </a:rPr>
                            <m:t>k</m:t>
                          </m:r>
                          <m:r>
                            <a:rPr lang="es-AR" sz="2200" i="0">
                              <a:solidFill>
                                <a:srgbClr val="3F3F3F"/>
                              </a:solidFill>
                              <a:latin typeface="Cambria Math"/>
                              <a:ea typeface="Cambria Math" panose="02040503050406030204" pitchFamily="18" charset="0"/>
                            </a:rPr>
                            <m:t>∙</m:t>
                          </m:r>
                          <m:r>
                            <a:rPr lang="es-ES" sz="2200" i="0">
                              <a:solidFill>
                                <a:srgbClr val="3F3F3F"/>
                              </a:solidFill>
                              <a:latin typeface="Cambria Math"/>
                            </a:rPr>
                            <m:t>𝑥</m:t>
                          </m:r>
                        </m:e>
                        <m:sub>
                          <m:r>
                            <a:rPr lang="es-AR" sz="2200" i="0">
                              <a:solidFill>
                                <a:srgbClr val="3F3F3F"/>
                              </a:solidFill>
                              <a:latin typeface="Cambria Math"/>
                            </a:rPr>
                            <m:t>𝑖</m:t>
                          </m:r>
                        </m:sub>
                      </m:sSub>
                      <m:r>
                        <a:rPr lang="es-AR" sz="2200" i="0">
                          <a:solidFill>
                            <a:srgbClr val="3F3F3F"/>
                          </a:solidFill>
                          <a:latin typeface="Cambria Math"/>
                        </a:rPr>
                        <m:t>→   </m:t>
                      </m:r>
                      <m:acc>
                        <m:accPr>
                          <m:chr m:val="̅"/>
                          <m:ctrlPr>
                            <a:rPr lang="es-AR" sz="2200" i="1">
                              <a:solidFill>
                                <a:srgbClr val="3F3F3F"/>
                              </a:solidFill>
                              <a:latin typeface="Cambria Math" panose="02040503050406030204" pitchFamily="18" charset="0"/>
                              <a:ea typeface="Cambria Math" panose="02040503050406030204" pitchFamily="18" charset="0"/>
                            </a:rPr>
                          </m:ctrlPr>
                        </m:accPr>
                        <m:e>
                          <m:r>
                            <a:rPr lang="es-ES" sz="2200" i="0">
                              <a:solidFill>
                                <a:srgbClr val="3F3F3F"/>
                              </a:solidFill>
                              <a:latin typeface="Cambria Math"/>
                              <a:ea typeface="Cambria Math" panose="02040503050406030204" pitchFamily="18" charset="0"/>
                            </a:rPr>
                            <m:t>𝑦</m:t>
                          </m:r>
                        </m:e>
                      </m:acc>
                      <m:r>
                        <a:rPr lang="es-AR" sz="2200" i="0">
                          <a:solidFill>
                            <a:srgbClr val="3F3F3F"/>
                          </a:solidFill>
                          <a:latin typeface="Cambria Math"/>
                        </a:rPr>
                        <m:t>=</m:t>
                      </m:r>
                      <m:r>
                        <m:rPr>
                          <m:sty m:val="p"/>
                        </m:rPr>
                        <a:rPr lang="es-AR" sz="2200" i="0">
                          <a:solidFill>
                            <a:srgbClr val="3F3F3F"/>
                          </a:solidFill>
                          <a:latin typeface="Cambria Math"/>
                        </a:rPr>
                        <m:t>k</m:t>
                      </m:r>
                      <m:r>
                        <a:rPr lang="es-AR" sz="2200" i="0">
                          <a:solidFill>
                            <a:srgbClr val="3F3F3F"/>
                          </a:solidFill>
                          <a:latin typeface="Cambria Math"/>
                          <a:ea typeface="Cambria Math" panose="02040503050406030204" pitchFamily="18" charset="0"/>
                        </a:rPr>
                        <m:t>∙</m:t>
                      </m:r>
                      <m:acc>
                        <m:accPr>
                          <m:chr m:val="̅"/>
                          <m:ctrlPr>
                            <a:rPr lang="es-AR" sz="2200" i="1">
                              <a:solidFill>
                                <a:srgbClr val="3F3F3F"/>
                              </a:solidFill>
                              <a:latin typeface="Cambria Math" panose="02040503050406030204" pitchFamily="18" charset="0"/>
                            </a:rPr>
                          </m:ctrlPr>
                        </m:accPr>
                        <m:e>
                          <m:r>
                            <a:rPr lang="es-ES" sz="2200" i="0">
                              <a:solidFill>
                                <a:srgbClr val="3F3F3F"/>
                              </a:solidFill>
                              <a:latin typeface="Cambria Math"/>
                            </a:rPr>
                            <m:t>𝑥</m:t>
                          </m:r>
                        </m:e>
                      </m:acc>
                    </m:oMath>
                  </m:oMathPara>
                </a14:m>
                <a:endParaRPr lang="es-ES" sz="2200" i="0" dirty="0">
                  <a:solidFill>
                    <a:srgbClr val="3F3F3F"/>
                  </a:solidFill>
                  <a:latin typeface="Trebuchet MS (cuerpo)"/>
                </a:endParaRPr>
              </a:p>
              <a:p>
                <a:pPr marL="0" lvl="0" indent="0" algn="just" defTabSz="457200">
                  <a:spcBef>
                    <a:spcPts val="0"/>
                  </a:spcBef>
                  <a:buNone/>
                </a:pPr>
                <a:r>
                  <a:rPr lang="es-AR" sz="2200" i="0" dirty="0">
                    <a:solidFill>
                      <a:srgbClr val="3F3F3F"/>
                    </a:solidFill>
                    <a:latin typeface="Trebuchet MS (cuerpo)"/>
                  </a:rPr>
                  <a:t>5) La media de un grupo de puntuaciones, cuando se conocen los tamaños y medias de varios subgrupos hechos a partir del grupo total, mutuamente exclusivos y exhaustivos, puede obtenerse ponderando las medias parciales a partir de los tamaños de los subgrupos en que han sido calculadas. Es decir:</a:t>
                </a:r>
              </a:p>
              <a:p>
                <a:pPr marL="0" indent="0" algn="just">
                  <a:buNone/>
                </a:pPr>
                <a:endParaRPr lang="es-AR" dirty="0">
                  <a:solidFill>
                    <a:schemeClr val="bg1"/>
                  </a:solidFill>
                </a:endParaRPr>
              </a:p>
            </p:txBody>
          </p:sp>
        </mc:Choice>
        <mc:Fallback xmlns="">
          <p:sp>
            <p:nvSpPr>
              <p:cNvPr id="3" name="Marcador de contenido 2"/>
              <p:cNvSpPr>
                <a:spLocks noGrp="1" noRot="1" noChangeAspect="1" noMove="1" noResize="1" noEditPoints="1" noAdjustHandles="1" noChangeArrowheads="1" noChangeShapeType="1" noTextEdit="1"/>
              </p:cNvSpPr>
              <p:nvPr>
                <p:ph sz="quarter" idx="13"/>
              </p:nvPr>
            </p:nvSpPr>
            <p:spPr>
              <a:xfrm>
                <a:off x="879338" y="261780"/>
                <a:ext cx="10672195" cy="5895951"/>
              </a:xfrm>
              <a:blipFill rotWithShape="1">
                <a:blip r:embed="rId2"/>
                <a:stretch>
                  <a:fillRect l="-857" t="-724" r="-914"/>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32" name="31 Rectángulo"/>
              <p:cNvSpPr/>
              <p:nvPr/>
            </p:nvSpPr>
            <p:spPr>
              <a:xfrm>
                <a:off x="3599728" y="5629153"/>
                <a:ext cx="5081286" cy="960904"/>
              </a:xfrm>
              <a:prstGeom prst="rect">
                <a:avLst/>
              </a:prstGeom>
            </p:spPr>
            <p:txBody>
              <a:bodyPr wrap="square">
                <a:spAutoFit/>
              </a:bodyPr>
              <a:lstStyle/>
              <a:p>
                <a:pPr lvl="0" algn="ctr" defTabSz="914400">
                  <a:spcBef>
                    <a:spcPct val="20000"/>
                  </a:spcBef>
                </a:pPr>
                <a14:m>
                  <m:oMathPara xmlns:m="http://schemas.openxmlformats.org/officeDocument/2006/math">
                    <m:oMathParaPr>
                      <m:jc m:val="centerGroup"/>
                    </m:oMathParaPr>
                    <m:oMath xmlns:m="http://schemas.openxmlformats.org/officeDocument/2006/math">
                      <m:sSub>
                        <m:sSubPr>
                          <m:ctrlPr>
                            <a:rPr lang="es-AR" sz="2800" i="1" smtClean="0">
                              <a:solidFill>
                                <a:srgbClr val="3F3F3F"/>
                              </a:solidFill>
                              <a:latin typeface="Cambria Math" panose="02040503050406030204" pitchFamily="18" charset="0"/>
                            </a:rPr>
                          </m:ctrlPr>
                        </m:sSubPr>
                        <m:e>
                          <m:acc>
                            <m:accPr>
                              <m:chr m:val="̅"/>
                              <m:ctrlPr>
                                <a:rPr lang="es-AR" sz="2800" i="1">
                                  <a:solidFill>
                                    <a:srgbClr val="3F3F3F"/>
                                  </a:solidFill>
                                  <a:latin typeface="Cambria Math" panose="02040503050406030204" pitchFamily="18" charset="0"/>
                                </a:rPr>
                              </m:ctrlPr>
                            </m:accPr>
                            <m:e>
                              <m:r>
                                <a:rPr lang="es-ES" sz="2800" b="0" i="1" smtClean="0">
                                  <a:solidFill>
                                    <a:srgbClr val="3F3F3F"/>
                                  </a:solidFill>
                                  <a:latin typeface="Cambria Math"/>
                                </a:rPr>
                                <m:t>𝑥</m:t>
                              </m:r>
                            </m:e>
                          </m:acc>
                        </m:e>
                        <m:sub>
                          <m:r>
                            <a:rPr lang="es-AR" sz="2800" i="1">
                              <a:solidFill>
                                <a:srgbClr val="3F3F3F"/>
                              </a:solidFill>
                              <a:latin typeface="Cambria Math" panose="02040503050406030204" pitchFamily="18" charset="0"/>
                            </a:rPr>
                            <m:t>𝑇</m:t>
                          </m:r>
                        </m:sub>
                      </m:sSub>
                      <m:r>
                        <a:rPr lang="es-AR" sz="2800" i="1">
                          <a:solidFill>
                            <a:srgbClr val="3F3F3F"/>
                          </a:solidFill>
                          <a:latin typeface="Cambria Math" panose="02040503050406030204" pitchFamily="18" charset="0"/>
                        </a:rPr>
                        <m:t>= </m:t>
                      </m:r>
                      <m:f>
                        <m:fPr>
                          <m:ctrlPr>
                            <a:rPr lang="es-AR" sz="2800" i="1">
                              <a:solidFill>
                                <a:srgbClr val="3F3F3F"/>
                              </a:solidFill>
                              <a:latin typeface="Cambria Math" panose="02040503050406030204" pitchFamily="18" charset="0"/>
                            </a:rPr>
                          </m:ctrlPr>
                        </m:fPr>
                        <m:num>
                          <m:sSub>
                            <m:sSubPr>
                              <m:ctrlPr>
                                <a:rPr lang="es-AR" sz="2800" i="1">
                                  <a:solidFill>
                                    <a:srgbClr val="3F3F3F"/>
                                  </a:solidFill>
                                  <a:latin typeface="Cambria Math" panose="02040503050406030204" pitchFamily="18" charset="0"/>
                                </a:rPr>
                              </m:ctrlPr>
                            </m:sSubPr>
                            <m:e>
                              <m:sSub>
                                <m:sSubPr>
                                  <m:ctrlPr>
                                    <a:rPr lang="es-AR" sz="2800" i="1">
                                      <a:solidFill>
                                        <a:srgbClr val="3F3F3F"/>
                                      </a:solidFill>
                                      <a:latin typeface="Cambria Math" panose="02040503050406030204" pitchFamily="18" charset="0"/>
                                    </a:rPr>
                                  </m:ctrlPr>
                                </m:sSubPr>
                                <m:e>
                                  <m:r>
                                    <a:rPr lang="es-AR" sz="2800" i="1">
                                      <a:solidFill>
                                        <a:srgbClr val="3F3F3F"/>
                                      </a:solidFill>
                                      <a:latin typeface="Cambria Math" panose="02040503050406030204" pitchFamily="18" charset="0"/>
                                    </a:rPr>
                                    <m:t>𝑛</m:t>
                                  </m:r>
                                </m:e>
                                <m:sub>
                                  <m:r>
                                    <a:rPr lang="es-AR" sz="2800" i="1">
                                      <a:solidFill>
                                        <a:srgbClr val="3F3F3F"/>
                                      </a:solidFill>
                                      <a:latin typeface="Cambria Math" panose="02040503050406030204" pitchFamily="18" charset="0"/>
                                    </a:rPr>
                                    <m:t>1</m:t>
                                  </m:r>
                                </m:sub>
                              </m:sSub>
                              <m:acc>
                                <m:accPr>
                                  <m:chr m:val="̅"/>
                                  <m:ctrlPr>
                                    <a:rPr lang="es-AR" sz="2800" i="1" smtClean="0">
                                      <a:solidFill>
                                        <a:srgbClr val="3F3F3F"/>
                                      </a:solidFill>
                                      <a:latin typeface="Cambria Math" panose="02040503050406030204" pitchFamily="18" charset="0"/>
                                    </a:rPr>
                                  </m:ctrlPr>
                                </m:accPr>
                                <m:e>
                                  <m:r>
                                    <a:rPr lang="es-ES" sz="2800" b="0" i="1" smtClean="0">
                                      <a:solidFill>
                                        <a:srgbClr val="3F3F3F"/>
                                      </a:solidFill>
                                      <a:latin typeface="Cambria Math"/>
                                    </a:rPr>
                                    <m:t>𝑥</m:t>
                                  </m:r>
                                </m:e>
                              </m:acc>
                            </m:e>
                            <m:sub>
                              <m:r>
                                <a:rPr lang="es-AR" sz="2800" i="1">
                                  <a:solidFill>
                                    <a:srgbClr val="3F3F3F"/>
                                  </a:solidFill>
                                  <a:latin typeface="Cambria Math" panose="02040503050406030204" pitchFamily="18" charset="0"/>
                                </a:rPr>
                                <m:t>1</m:t>
                              </m:r>
                            </m:sub>
                          </m:sSub>
                          <m:r>
                            <m:rPr>
                              <m:nor/>
                            </m:rPr>
                            <a:rPr lang="es-AR" sz="2800" i="1" dirty="0">
                              <a:solidFill>
                                <a:srgbClr val="3F3F3F"/>
                              </a:solidFill>
                            </a:rPr>
                            <m:t>+</m:t>
                          </m:r>
                          <m:sSub>
                            <m:sSubPr>
                              <m:ctrlPr>
                                <a:rPr lang="es-AR" sz="2800" i="1">
                                  <a:solidFill>
                                    <a:srgbClr val="3F3F3F"/>
                                  </a:solidFill>
                                  <a:latin typeface="Cambria Math" panose="02040503050406030204" pitchFamily="18" charset="0"/>
                                </a:rPr>
                              </m:ctrlPr>
                            </m:sSubPr>
                            <m:e>
                              <m:sSub>
                                <m:sSubPr>
                                  <m:ctrlPr>
                                    <a:rPr lang="es-AR" sz="2800" i="1">
                                      <a:solidFill>
                                        <a:srgbClr val="3F3F3F"/>
                                      </a:solidFill>
                                      <a:latin typeface="Cambria Math" panose="02040503050406030204" pitchFamily="18" charset="0"/>
                                    </a:rPr>
                                  </m:ctrlPr>
                                </m:sSubPr>
                                <m:e>
                                  <m:r>
                                    <a:rPr lang="es-AR" sz="2800" i="1">
                                      <a:solidFill>
                                        <a:srgbClr val="3F3F3F"/>
                                      </a:solidFill>
                                      <a:latin typeface="Cambria Math" panose="02040503050406030204" pitchFamily="18" charset="0"/>
                                    </a:rPr>
                                    <m:t>𝑛</m:t>
                                  </m:r>
                                </m:e>
                                <m:sub>
                                  <m:r>
                                    <a:rPr lang="es-AR" sz="2800" i="1">
                                      <a:solidFill>
                                        <a:srgbClr val="3F3F3F"/>
                                      </a:solidFill>
                                      <a:latin typeface="Cambria Math" panose="02040503050406030204" pitchFamily="18" charset="0"/>
                                    </a:rPr>
                                    <m:t>2</m:t>
                                  </m:r>
                                </m:sub>
                              </m:sSub>
                              <m:acc>
                                <m:accPr>
                                  <m:chr m:val="̅"/>
                                  <m:ctrlPr>
                                    <a:rPr lang="es-AR" sz="2800" i="1">
                                      <a:solidFill>
                                        <a:srgbClr val="3F3F3F"/>
                                      </a:solidFill>
                                      <a:latin typeface="Cambria Math" panose="02040503050406030204" pitchFamily="18" charset="0"/>
                                    </a:rPr>
                                  </m:ctrlPr>
                                </m:accPr>
                                <m:e>
                                  <m:r>
                                    <a:rPr lang="es-ES" sz="2800" b="0" i="1" smtClean="0">
                                      <a:solidFill>
                                        <a:srgbClr val="3F3F3F"/>
                                      </a:solidFill>
                                      <a:latin typeface="Cambria Math"/>
                                    </a:rPr>
                                    <m:t>𝑥</m:t>
                                  </m:r>
                                </m:e>
                              </m:acc>
                            </m:e>
                            <m:sub>
                              <m:r>
                                <a:rPr lang="es-AR" sz="2800" i="1">
                                  <a:solidFill>
                                    <a:srgbClr val="3F3F3F"/>
                                  </a:solidFill>
                                  <a:latin typeface="Cambria Math" panose="02040503050406030204" pitchFamily="18" charset="0"/>
                                </a:rPr>
                                <m:t>2</m:t>
                              </m:r>
                            </m:sub>
                          </m:sSub>
                          <m:r>
                            <m:rPr>
                              <m:nor/>
                            </m:rPr>
                            <a:rPr lang="es-AR" sz="2800" i="1" dirty="0">
                              <a:solidFill>
                                <a:srgbClr val="3F3F3F"/>
                              </a:solidFill>
                            </a:rPr>
                            <m:t>+…</m:t>
                          </m:r>
                          <m:sSub>
                            <m:sSubPr>
                              <m:ctrlPr>
                                <a:rPr lang="es-AR" sz="2800" i="1">
                                  <a:solidFill>
                                    <a:srgbClr val="3F3F3F"/>
                                  </a:solidFill>
                                  <a:latin typeface="Cambria Math" panose="02040503050406030204" pitchFamily="18" charset="0"/>
                                </a:rPr>
                              </m:ctrlPr>
                            </m:sSubPr>
                            <m:e>
                              <m:sSub>
                                <m:sSubPr>
                                  <m:ctrlPr>
                                    <a:rPr lang="es-AR" sz="2800" i="1">
                                      <a:solidFill>
                                        <a:srgbClr val="3F3F3F"/>
                                      </a:solidFill>
                                      <a:latin typeface="Cambria Math" panose="02040503050406030204" pitchFamily="18" charset="0"/>
                                    </a:rPr>
                                  </m:ctrlPr>
                                </m:sSubPr>
                                <m:e>
                                  <m:r>
                                    <a:rPr lang="es-AR" sz="2800" i="1">
                                      <a:solidFill>
                                        <a:srgbClr val="3F3F3F"/>
                                      </a:solidFill>
                                      <a:latin typeface="Cambria Math" panose="02040503050406030204" pitchFamily="18" charset="0"/>
                                    </a:rPr>
                                    <m:t>+</m:t>
                                  </m:r>
                                  <m:r>
                                    <a:rPr lang="es-AR" sz="2800" i="1">
                                      <a:solidFill>
                                        <a:srgbClr val="3F3F3F"/>
                                      </a:solidFill>
                                      <a:latin typeface="Cambria Math" panose="02040503050406030204" pitchFamily="18" charset="0"/>
                                    </a:rPr>
                                    <m:t>𝑛</m:t>
                                  </m:r>
                                </m:e>
                                <m:sub>
                                  <m:r>
                                    <a:rPr lang="es-AR" sz="2800" i="1">
                                      <a:solidFill>
                                        <a:srgbClr val="3F3F3F"/>
                                      </a:solidFill>
                                      <a:latin typeface="Cambria Math" panose="02040503050406030204" pitchFamily="18" charset="0"/>
                                    </a:rPr>
                                    <m:t>𝑘</m:t>
                                  </m:r>
                                </m:sub>
                              </m:sSub>
                              <m:acc>
                                <m:accPr>
                                  <m:chr m:val="̅"/>
                                  <m:ctrlPr>
                                    <a:rPr lang="es-AR" sz="2800" i="1">
                                      <a:solidFill>
                                        <a:srgbClr val="3F3F3F"/>
                                      </a:solidFill>
                                      <a:latin typeface="Cambria Math" panose="02040503050406030204" pitchFamily="18" charset="0"/>
                                    </a:rPr>
                                  </m:ctrlPr>
                                </m:accPr>
                                <m:e>
                                  <m:r>
                                    <a:rPr lang="es-ES" sz="2800" b="0" i="1" smtClean="0">
                                      <a:solidFill>
                                        <a:srgbClr val="3F3F3F"/>
                                      </a:solidFill>
                                      <a:latin typeface="Cambria Math"/>
                                    </a:rPr>
                                    <m:t>𝑥</m:t>
                                  </m:r>
                                </m:e>
                              </m:acc>
                            </m:e>
                            <m:sub>
                              <m:r>
                                <a:rPr lang="es-AR" sz="2800" i="1">
                                  <a:solidFill>
                                    <a:srgbClr val="3F3F3F"/>
                                  </a:solidFill>
                                  <a:latin typeface="Cambria Math" panose="02040503050406030204" pitchFamily="18" charset="0"/>
                                </a:rPr>
                                <m:t>𝑘</m:t>
                              </m:r>
                            </m:sub>
                          </m:sSub>
                        </m:num>
                        <m:den>
                          <m:sSub>
                            <m:sSubPr>
                              <m:ctrlPr>
                                <a:rPr lang="es-AR" sz="2800" i="1">
                                  <a:solidFill>
                                    <a:srgbClr val="3F3F3F"/>
                                  </a:solidFill>
                                  <a:latin typeface="Cambria Math" panose="02040503050406030204" pitchFamily="18" charset="0"/>
                                </a:rPr>
                              </m:ctrlPr>
                            </m:sSubPr>
                            <m:e>
                              <m:r>
                                <a:rPr lang="es-AR" sz="2800" i="1">
                                  <a:solidFill>
                                    <a:srgbClr val="3F3F3F"/>
                                  </a:solidFill>
                                  <a:latin typeface="Cambria Math" panose="02040503050406030204" pitchFamily="18" charset="0"/>
                                </a:rPr>
                                <m:t>𝑛</m:t>
                              </m:r>
                            </m:e>
                            <m:sub>
                              <m:r>
                                <a:rPr lang="es-AR" sz="2800" i="1">
                                  <a:solidFill>
                                    <a:srgbClr val="3F3F3F"/>
                                  </a:solidFill>
                                  <a:latin typeface="Cambria Math" panose="02040503050406030204" pitchFamily="18" charset="0"/>
                                </a:rPr>
                                <m:t>1</m:t>
                              </m:r>
                            </m:sub>
                          </m:sSub>
                          <m:r>
                            <a:rPr lang="es-AR" sz="2800" i="1">
                              <a:solidFill>
                                <a:srgbClr val="3F3F3F"/>
                              </a:solidFill>
                              <a:latin typeface="Cambria Math" panose="02040503050406030204" pitchFamily="18" charset="0"/>
                            </a:rPr>
                            <m:t>+</m:t>
                          </m:r>
                          <m:sSub>
                            <m:sSubPr>
                              <m:ctrlPr>
                                <a:rPr lang="es-AR" sz="2800" i="1">
                                  <a:solidFill>
                                    <a:srgbClr val="3F3F3F"/>
                                  </a:solidFill>
                                  <a:latin typeface="Cambria Math" panose="02040503050406030204" pitchFamily="18" charset="0"/>
                                </a:rPr>
                              </m:ctrlPr>
                            </m:sSubPr>
                            <m:e>
                              <m:r>
                                <a:rPr lang="es-AR" sz="2800" i="1">
                                  <a:solidFill>
                                    <a:srgbClr val="3F3F3F"/>
                                  </a:solidFill>
                                  <a:latin typeface="Cambria Math" panose="02040503050406030204" pitchFamily="18" charset="0"/>
                                </a:rPr>
                                <m:t>𝑛</m:t>
                              </m:r>
                            </m:e>
                            <m:sub>
                              <m:r>
                                <a:rPr lang="es-AR" sz="2800" i="1">
                                  <a:solidFill>
                                    <a:srgbClr val="3F3F3F"/>
                                  </a:solidFill>
                                  <a:latin typeface="Cambria Math" panose="02040503050406030204" pitchFamily="18" charset="0"/>
                                </a:rPr>
                                <m:t>2</m:t>
                              </m:r>
                            </m:sub>
                          </m:sSub>
                          <m:r>
                            <a:rPr lang="es-AR" sz="2800" i="1">
                              <a:solidFill>
                                <a:srgbClr val="3F3F3F"/>
                              </a:solidFill>
                              <a:latin typeface="Cambria Math" panose="02040503050406030204" pitchFamily="18" charset="0"/>
                            </a:rPr>
                            <m:t>+…+</m:t>
                          </m:r>
                          <m:sSub>
                            <m:sSubPr>
                              <m:ctrlPr>
                                <a:rPr lang="es-AR" sz="2800" i="1">
                                  <a:solidFill>
                                    <a:srgbClr val="3F3F3F"/>
                                  </a:solidFill>
                                  <a:latin typeface="Cambria Math" panose="02040503050406030204" pitchFamily="18" charset="0"/>
                                </a:rPr>
                              </m:ctrlPr>
                            </m:sSubPr>
                            <m:e>
                              <m:r>
                                <a:rPr lang="es-AR" sz="2800" i="1">
                                  <a:solidFill>
                                    <a:srgbClr val="3F3F3F"/>
                                  </a:solidFill>
                                  <a:latin typeface="Cambria Math" panose="02040503050406030204" pitchFamily="18" charset="0"/>
                                </a:rPr>
                                <m:t>𝑛</m:t>
                              </m:r>
                            </m:e>
                            <m:sub>
                              <m:r>
                                <a:rPr lang="es-AR" sz="2800" i="1">
                                  <a:solidFill>
                                    <a:srgbClr val="3F3F3F"/>
                                  </a:solidFill>
                                  <a:latin typeface="Cambria Math" panose="02040503050406030204" pitchFamily="18" charset="0"/>
                                </a:rPr>
                                <m:t>𝑘</m:t>
                              </m:r>
                            </m:sub>
                          </m:sSub>
                        </m:den>
                      </m:f>
                    </m:oMath>
                  </m:oMathPara>
                </a14:m>
                <a:endParaRPr lang="es-AR" sz="2800" i="1" dirty="0">
                  <a:solidFill>
                    <a:srgbClr val="3F3F3F"/>
                  </a:solidFill>
                </a:endParaRPr>
              </a:p>
            </p:txBody>
          </p:sp>
        </mc:Choice>
        <mc:Fallback xmlns="">
          <p:sp>
            <p:nvSpPr>
              <p:cNvPr id="32" name="31 Rectángulo"/>
              <p:cNvSpPr>
                <a:spLocks noRot="1" noChangeAspect="1" noMove="1" noResize="1" noEditPoints="1" noAdjustHandles="1" noChangeArrowheads="1" noChangeShapeType="1" noTextEdit="1"/>
              </p:cNvSpPr>
              <p:nvPr/>
            </p:nvSpPr>
            <p:spPr>
              <a:xfrm>
                <a:off x="3599728" y="5629153"/>
                <a:ext cx="5081286" cy="960904"/>
              </a:xfrm>
              <a:prstGeom prst="rect">
                <a:avLst/>
              </a:prstGeom>
              <a:blipFill rotWithShape="1">
                <a:blip r:embed="rId3"/>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253829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sz="quarter" idx="13"/>
              </p:nvPr>
            </p:nvSpPr>
            <p:spPr>
              <a:xfrm>
                <a:off x="872586" y="692458"/>
                <a:ext cx="10364452" cy="4990712"/>
              </a:xfrm>
            </p:spPr>
            <p:txBody>
              <a:bodyPr>
                <a:normAutofit/>
              </a:bodyPr>
              <a:lstStyle/>
              <a:p>
                <a:pPr marL="0" indent="0">
                  <a:buNone/>
                </a:pPr>
                <a:r>
                  <a:rPr lang="es-AR" sz="2200" i="0" dirty="0" smtClean="0">
                    <a:solidFill>
                      <a:schemeClr val="bg1"/>
                    </a:solidFill>
                    <a:latin typeface="Trebuchet MS (cuerpo)"/>
                  </a:rPr>
                  <a:t>Ejemplo</a:t>
                </a:r>
                <a:r>
                  <a:rPr lang="es-AR" sz="2200" i="0" dirty="0">
                    <a:solidFill>
                      <a:schemeClr val="bg1"/>
                    </a:solidFill>
                    <a:latin typeface="Trebuchet MS (cuerpo)"/>
                  </a:rPr>
                  <a:t>: </a:t>
                </a:r>
                <a:endParaRPr lang="es-AR" sz="2200" i="0" dirty="0" smtClean="0">
                  <a:solidFill>
                    <a:schemeClr val="bg1"/>
                  </a:solidFill>
                  <a:latin typeface="Trebuchet MS (cuerpo)"/>
                </a:endParaRPr>
              </a:p>
              <a:p>
                <a:pPr marL="0" indent="0">
                  <a:buNone/>
                </a:pPr>
                <a:endParaRPr lang="es-AR" sz="2200" i="0" dirty="0">
                  <a:solidFill>
                    <a:schemeClr val="bg1"/>
                  </a:solidFill>
                  <a:latin typeface="Trebuchet MS (cuerpo)"/>
                </a:endParaRPr>
              </a:p>
              <a:p>
                <a:pPr marL="0" indent="0" algn="just">
                  <a:buNone/>
                </a:pPr>
                <a:r>
                  <a:rPr lang="es-AR" sz="2200" i="0" dirty="0" smtClean="0">
                    <a:solidFill>
                      <a:schemeClr val="bg1"/>
                    </a:solidFill>
                    <a:latin typeface="Trebuchet MS (cuerpo)"/>
                  </a:rPr>
                  <a:t>	Sean </a:t>
                </a:r>
                <a:r>
                  <a:rPr lang="es-AR" sz="2200" i="0" dirty="0">
                    <a:solidFill>
                      <a:schemeClr val="bg1"/>
                    </a:solidFill>
                    <a:latin typeface="Trebuchet MS (cuerpo)"/>
                  </a:rPr>
                  <a:t>dos comisiones, A y B, de la Cátedra I de </a:t>
                </a:r>
                <a:r>
                  <a:rPr lang="es-AR" sz="2200" i="0" dirty="0" smtClean="0">
                    <a:solidFill>
                      <a:schemeClr val="bg1"/>
                    </a:solidFill>
                    <a:latin typeface="Trebuchet MS (cuerpo)"/>
                  </a:rPr>
                  <a:t>Estadística</a:t>
                </a:r>
                <a:r>
                  <a:rPr lang="es-AR" sz="2200" i="0" dirty="0">
                    <a:solidFill>
                      <a:schemeClr val="bg1"/>
                    </a:solidFill>
                    <a:latin typeface="Trebuchet MS (cuerpo)"/>
                  </a:rPr>
                  <a:t>, la primera con 20 alumnos y la segunda con 30 alumnos. Se sabe que el promedio de las notas del </a:t>
                </a:r>
                <a:r>
                  <a:rPr lang="es-ES" sz="2200" i="0" dirty="0">
                    <a:solidFill>
                      <a:schemeClr val="bg1"/>
                    </a:solidFill>
                    <a:latin typeface="Trebuchet MS (cuerpo)"/>
                  </a:rPr>
                  <a:t>Primer parcial en dichas comisiones fue 7 y 8, respectivamente. ¿Cuál es la media en el primer parcial de tales alumnos si hubiera que juntar a las dos comisiones?</a:t>
                </a:r>
              </a:p>
              <a:p>
                <a:pPr marL="0" indent="0" algn="ctr">
                  <a:buNone/>
                </a:pPr>
                <a14:m>
                  <m:oMath xmlns:m="http://schemas.openxmlformats.org/officeDocument/2006/math">
                    <m:sSub>
                      <m:sSubPr>
                        <m:ctrlPr>
                          <a:rPr lang="es-AR" sz="2800" i="1">
                            <a:solidFill>
                              <a:schemeClr val="bg1"/>
                            </a:solidFill>
                            <a:latin typeface="Cambria Math" panose="02040503050406030204" pitchFamily="18" charset="0"/>
                          </a:rPr>
                        </m:ctrlPr>
                      </m:sSubPr>
                      <m:e>
                        <m:acc>
                          <m:accPr>
                            <m:chr m:val="̅"/>
                            <m:ctrlPr>
                              <a:rPr lang="es-AR" sz="2800" i="1">
                                <a:solidFill>
                                  <a:schemeClr val="bg1"/>
                                </a:solidFill>
                                <a:latin typeface="Cambria Math" panose="02040503050406030204" pitchFamily="18" charset="0"/>
                              </a:rPr>
                            </m:ctrlPr>
                          </m:accPr>
                          <m:e>
                            <m:r>
                              <a:rPr lang="es-ES" sz="2800" b="0" i="1" smtClean="0">
                                <a:solidFill>
                                  <a:schemeClr val="bg1"/>
                                </a:solidFill>
                                <a:latin typeface="Cambria Math"/>
                              </a:rPr>
                              <m:t>𝑥</m:t>
                            </m:r>
                          </m:e>
                        </m:acc>
                      </m:e>
                      <m:sub>
                        <m:r>
                          <a:rPr lang="es-AR" sz="2800" i="1">
                            <a:solidFill>
                              <a:schemeClr val="bg1"/>
                            </a:solidFill>
                            <a:latin typeface="Cambria Math"/>
                          </a:rPr>
                          <m:t>𝑇</m:t>
                        </m:r>
                      </m:sub>
                    </m:sSub>
                    <m:r>
                      <a:rPr lang="es-AR" sz="2800" i="0">
                        <a:solidFill>
                          <a:schemeClr val="bg1"/>
                        </a:solidFill>
                        <a:latin typeface="Cambria Math"/>
                      </a:rPr>
                      <m:t>= </m:t>
                    </m:r>
                    <m:f>
                      <m:fPr>
                        <m:ctrlPr>
                          <a:rPr lang="es-AR" sz="2800" i="1">
                            <a:solidFill>
                              <a:schemeClr val="bg1"/>
                            </a:solidFill>
                            <a:latin typeface="Cambria Math" panose="02040503050406030204" pitchFamily="18" charset="0"/>
                            <a:ea typeface="Cambria Math" panose="02040503050406030204" pitchFamily="18" charset="0"/>
                          </a:rPr>
                        </m:ctrlPr>
                      </m:fPr>
                      <m:num>
                        <m:sSub>
                          <m:sSubPr>
                            <m:ctrlPr>
                              <a:rPr lang="es-AR" sz="2800" i="1">
                                <a:solidFill>
                                  <a:schemeClr val="bg1"/>
                                </a:solidFill>
                                <a:latin typeface="Cambria Math" panose="02040503050406030204" pitchFamily="18" charset="0"/>
                                <a:ea typeface="Cambria Math" panose="02040503050406030204" pitchFamily="18" charset="0"/>
                              </a:rPr>
                            </m:ctrlPr>
                          </m:sSubPr>
                          <m:e>
                            <m:sSub>
                              <m:sSubPr>
                                <m:ctrlPr>
                                  <a:rPr lang="es-AR" sz="2800" i="1">
                                    <a:solidFill>
                                      <a:schemeClr val="bg1"/>
                                    </a:solidFill>
                                    <a:latin typeface="Cambria Math" panose="02040503050406030204" pitchFamily="18" charset="0"/>
                                    <a:ea typeface="Cambria Math" panose="02040503050406030204" pitchFamily="18" charset="0"/>
                                  </a:rPr>
                                </m:ctrlPr>
                              </m:sSubPr>
                              <m:e>
                                <m:r>
                                  <m:rPr>
                                    <m:sty m:val="p"/>
                                  </m:rPr>
                                  <a:rPr lang="es-AR" sz="2800" i="0">
                                    <a:solidFill>
                                      <a:schemeClr val="bg1"/>
                                    </a:solidFill>
                                    <a:latin typeface="Cambria Math"/>
                                    <a:ea typeface="Cambria Math" panose="02040503050406030204" pitchFamily="18" charset="0"/>
                                  </a:rPr>
                                  <m:t>n</m:t>
                                </m:r>
                              </m:e>
                              <m:sub>
                                <m:r>
                                  <a:rPr lang="es-AR" sz="2800" i="0">
                                    <a:solidFill>
                                      <a:schemeClr val="bg1"/>
                                    </a:solidFill>
                                    <a:latin typeface="Cambria Math"/>
                                    <a:ea typeface="Cambria Math" panose="02040503050406030204" pitchFamily="18" charset="0"/>
                                  </a:rPr>
                                  <m:t>1</m:t>
                                </m:r>
                              </m:sub>
                            </m:sSub>
                            <m:acc>
                              <m:accPr>
                                <m:chr m:val="̅"/>
                                <m:ctrlPr>
                                  <a:rPr lang="es-AR" sz="2800" i="1">
                                    <a:solidFill>
                                      <a:schemeClr val="bg1"/>
                                    </a:solidFill>
                                    <a:latin typeface="Cambria Math" panose="02040503050406030204" pitchFamily="18" charset="0"/>
                                    <a:ea typeface="Cambria Math" panose="02040503050406030204" pitchFamily="18" charset="0"/>
                                  </a:rPr>
                                </m:ctrlPr>
                              </m:accPr>
                              <m:e>
                                <m:r>
                                  <a:rPr lang="es-ES" sz="2800" b="0" i="1" smtClean="0">
                                    <a:solidFill>
                                      <a:schemeClr val="bg1"/>
                                    </a:solidFill>
                                    <a:latin typeface="Cambria Math"/>
                                    <a:ea typeface="Cambria Math" panose="02040503050406030204" pitchFamily="18" charset="0"/>
                                  </a:rPr>
                                  <m:t>𝑥</m:t>
                                </m:r>
                              </m:e>
                            </m:acc>
                          </m:e>
                          <m:sub>
                            <m:r>
                              <a:rPr lang="es-AR" sz="2800" i="0">
                                <a:solidFill>
                                  <a:schemeClr val="bg1"/>
                                </a:solidFill>
                                <a:latin typeface="Cambria Math"/>
                                <a:ea typeface="Cambria Math" panose="02040503050406030204" pitchFamily="18" charset="0"/>
                              </a:rPr>
                              <m:t>1</m:t>
                            </m:r>
                          </m:sub>
                        </m:sSub>
                        <m:r>
                          <a:rPr lang="es-AR" sz="2800" i="0">
                            <a:solidFill>
                              <a:srgbClr val="3F3F3F"/>
                            </a:solidFill>
                            <a:latin typeface="Cambria Math"/>
                            <a:ea typeface="Cambria Math" panose="02040503050406030204" pitchFamily="18" charset="0"/>
                          </a:rPr>
                          <m:t>+</m:t>
                        </m:r>
                        <m:sSub>
                          <m:sSubPr>
                            <m:ctrlPr>
                              <a:rPr lang="es-AR" sz="2800" i="1">
                                <a:solidFill>
                                  <a:schemeClr val="bg1"/>
                                </a:solidFill>
                                <a:latin typeface="Cambria Math" panose="02040503050406030204" pitchFamily="18" charset="0"/>
                                <a:ea typeface="Cambria Math" panose="02040503050406030204" pitchFamily="18" charset="0"/>
                              </a:rPr>
                            </m:ctrlPr>
                          </m:sSubPr>
                          <m:e>
                            <m:sSub>
                              <m:sSubPr>
                                <m:ctrlPr>
                                  <a:rPr lang="es-AR" sz="2800" i="1">
                                    <a:solidFill>
                                      <a:schemeClr val="bg1"/>
                                    </a:solidFill>
                                    <a:latin typeface="Cambria Math" panose="02040503050406030204" pitchFamily="18" charset="0"/>
                                    <a:ea typeface="Cambria Math" panose="02040503050406030204" pitchFamily="18" charset="0"/>
                                  </a:rPr>
                                </m:ctrlPr>
                              </m:sSubPr>
                              <m:e>
                                <m:r>
                                  <m:rPr>
                                    <m:sty m:val="p"/>
                                  </m:rPr>
                                  <a:rPr lang="es-AR" sz="2800" i="0">
                                    <a:solidFill>
                                      <a:schemeClr val="bg1"/>
                                    </a:solidFill>
                                    <a:latin typeface="Cambria Math"/>
                                    <a:ea typeface="Cambria Math" panose="02040503050406030204" pitchFamily="18" charset="0"/>
                                  </a:rPr>
                                  <m:t>n</m:t>
                                </m:r>
                              </m:e>
                              <m:sub>
                                <m:r>
                                  <a:rPr lang="es-AR" sz="2800" i="0">
                                    <a:solidFill>
                                      <a:schemeClr val="bg1"/>
                                    </a:solidFill>
                                    <a:latin typeface="Cambria Math"/>
                                    <a:ea typeface="Cambria Math" panose="02040503050406030204" pitchFamily="18" charset="0"/>
                                  </a:rPr>
                                  <m:t>2</m:t>
                                </m:r>
                              </m:sub>
                            </m:sSub>
                            <m:acc>
                              <m:accPr>
                                <m:chr m:val="̅"/>
                                <m:ctrlPr>
                                  <a:rPr lang="es-AR" sz="2800" i="1">
                                    <a:solidFill>
                                      <a:schemeClr val="bg1"/>
                                    </a:solidFill>
                                    <a:latin typeface="Cambria Math" panose="02040503050406030204" pitchFamily="18" charset="0"/>
                                    <a:ea typeface="Cambria Math" panose="02040503050406030204" pitchFamily="18" charset="0"/>
                                  </a:rPr>
                                </m:ctrlPr>
                              </m:accPr>
                              <m:e>
                                <m:r>
                                  <a:rPr lang="es-ES" sz="2800" b="0" i="1" smtClean="0">
                                    <a:solidFill>
                                      <a:schemeClr val="bg1"/>
                                    </a:solidFill>
                                    <a:latin typeface="Cambria Math"/>
                                    <a:ea typeface="Cambria Math" panose="02040503050406030204" pitchFamily="18" charset="0"/>
                                  </a:rPr>
                                  <m:t>𝑥</m:t>
                                </m:r>
                              </m:e>
                            </m:acc>
                          </m:e>
                          <m:sub>
                            <m:r>
                              <a:rPr lang="es-AR" sz="2800" i="0">
                                <a:solidFill>
                                  <a:schemeClr val="bg1"/>
                                </a:solidFill>
                                <a:latin typeface="Cambria Math"/>
                                <a:ea typeface="Cambria Math" panose="02040503050406030204" pitchFamily="18" charset="0"/>
                              </a:rPr>
                              <m:t>2</m:t>
                            </m:r>
                          </m:sub>
                        </m:sSub>
                        <m:r>
                          <a:rPr lang="es-AR" sz="2800" i="0">
                            <a:solidFill>
                              <a:srgbClr val="3F3F3F"/>
                            </a:solidFill>
                            <a:latin typeface="Cambria Math"/>
                            <a:ea typeface="Cambria Math" panose="02040503050406030204" pitchFamily="18" charset="0"/>
                          </a:rPr>
                          <m:t>+</m:t>
                        </m:r>
                        <m:r>
                          <m:rPr>
                            <m:nor/>
                          </m:rPr>
                          <a:rPr lang="es-AR" sz="2800" i="0" dirty="0">
                            <a:solidFill>
                              <a:schemeClr val="bg1"/>
                            </a:solidFill>
                            <a:latin typeface="Trebuchet MS (cuerpo)"/>
                            <a:ea typeface="Cambria Math" panose="02040503050406030204" pitchFamily="18" charset="0"/>
                          </a:rPr>
                          <m:t>…</m:t>
                        </m:r>
                        <m:sSub>
                          <m:sSubPr>
                            <m:ctrlPr>
                              <a:rPr lang="es-AR" sz="2800" i="1">
                                <a:solidFill>
                                  <a:schemeClr val="bg1"/>
                                </a:solidFill>
                                <a:latin typeface="Cambria Math" panose="02040503050406030204" pitchFamily="18" charset="0"/>
                                <a:ea typeface="Cambria Math" panose="02040503050406030204" pitchFamily="18" charset="0"/>
                              </a:rPr>
                            </m:ctrlPr>
                          </m:sSubPr>
                          <m:e>
                            <m:sSub>
                              <m:sSubPr>
                                <m:ctrlPr>
                                  <a:rPr lang="es-AR" sz="2800" i="1">
                                    <a:solidFill>
                                      <a:schemeClr val="bg1"/>
                                    </a:solidFill>
                                    <a:latin typeface="Cambria Math" panose="02040503050406030204" pitchFamily="18" charset="0"/>
                                    <a:ea typeface="Cambria Math" panose="02040503050406030204" pitchFamily="18" charset="0"/>
                                  </a:rPr>
                                </m:ctrlPr>
                              </m:sSubPr>
                              <m:e>
                                <m:r>
                                  <a:rPr lang="es-AR" sz="2800" i="0">
                                    <a:solidFill>
                                      <a:schemeClr val="bg1"/>
                                    </a:solidFill>
                                    <a:latin typeface="Cambria Math"/>
                                    <a:ea typeface="Cambria Math" panose="02040503050406030204" pitchFamily="18" charset="0"/>
                                  </a:rPr>
                                  <m:t>+</m:t>
                                </m:r>
                                <m:r>
                                  <m:rPr>
                                    <m:sty m:val="p"/>
                                  </m:rPr>
                                  <a:rPr lang="es-AR" sz="2800" i="0">
                                    <a:solidFill>
                                      <a:schemeClr val="bg1"/>
                                    </a:solidFill>
                                    <a:latin typeface="Cambria Math"/>
                                    <a:ea typeface="Cambria Math" panose="02040503050406030204" pitchFamily="18" charset="0"/>
                                  </a:rPr>
                                  <m:t>n</m:t>
                                </m:r>
                              </m:e>
                              <m:sub>
                                <m:r>
                                  <m:rPr>
                                    <m:sty m:val="p"/>
                                  </m:rPr>
                                  <a:rPr lang="es-AR" sz="2800" i="0">
                                    <a:solidFill>
                                      <a:schemeClr val="bg1"/>
                                    </a:solidFill>
                                    <a:latin typeface="Cambria Math"/>
                                    <a:ea typeface="Cambria Math" panose="02040503050406030204" pitchFamily="18" charset="0"/>
                                  </a:rPr>
                                  <m:t>k</m:t>
                                </m:r>
                              </m:sub>
                            </m:sSub>
                            <m:acc>
                              <m:accPr>
                                <m:chr m:val="̅"/>
                                <m:ctrlPr>
                                  <a:rPr lang="es-AR" sz="2800" i="1">
                                    <a:solidFill>
                                      <a:schemeClr val="bg1"/>
                                    </a:solidFill>
                                    <a:latin typeface="Cambria Math" panose="02040503050406030204" pitchFamily="18" charset="0"/>
                                    <a:ea typeface="Cambria Math" panose="02040503050406030204" pitchFamily="18" charset="0"/>
                                  </a:rPr>
                                </m:ctrlPr>
                              </m:accPr>
                              <m:e>
                                <m:r>
                                  <a:rPr lang="es-ES" sz="2800" b="0" i="1" smtClean="0">
                                    <a:solidFill>
                                      <a:schemeClr val="bg1"/>
                                    </a:solidFill>
                                    <a:latin typeface="Cambria Math"/>
                                    <a:ea typeface="Cambria Math" panose="02040503050406030204" pitchFamily="18" charset="0"/>
                                  </a:rPr>
                                  <m:t>𝑥</m:t>
                                </m:r>
                              </m:e>
                            </m:acc>
                          </m:e>
                          <m:sub>
                            <m:r>
                              <m:rPr>
                                <m:sty m:val="p"/>
                              </m:rPr>
                              <a:rPr lang="es-AR" sz="2800" i="0">
                                <a:solidFill>
                                  <a:schemeClr val="bg1"/>
                                </a:solidFill>
                                <a:latin typeface="Cambria Math"/>
                                <a:ea typeface="Cambria Math" panose="02040503050406030204" pitchFamily="18" charset="0"/>
                              </a:rPr>
                              <m:t>k</m:t>
                            </m:r>
                          </m:sub>
                        </m:sSub>
                      </m:num>
                      <m:den>
                        <m:sSub>
                          <m:sSubPr>
                            <m:ctrlPr>
                              <a:rPr lang="es-AR" sz="2800" i="1">
                                <a:solidFill>
                                  <a:schemeClr val="bg1"/>
                                </a:solidFill>
                                <a:latin typeface="Cambria Math" panose="02040503050406030204" pitchFamily="18" charset="0"/>
                                <a:ea typeface="Cambria Math" panose="02040503050406030204" pitchFamily="18" charset="0"/>
                              </a:rPr>
                            </m:ctrlPr>
                          </m:sSubPr>
                          <m:e>
                            <m:r>
                              <m:rPr>
                                <m:sty m:val="p"/>
                              </m:rPr>
                              <a:rPr lang="es-AR" sz="2800" i="0">
                                <a:solidFill>
                                  <a:schemeClr val="bg1"/>
                                </a:solidFill>
                                <a:latin typeface="Cambria Math"/>
                                <a:ea typeface="Cambria Math" panose="02040503050406030204" pitchFamily="18" charset="0"/>
                              </a:rPr>
                              <m:t>n</m:t>
                            </m:r>
                          </m:e>
                          <m:sub>
                            <m:r>
                              <a:rPr lang="es-AR" sz="2800" i="0">
                                <a:solidFill>
                                  <a:schemeClr val="bg1"/>
                                </a:solidFill>
                                <a:latin typeface="Cambria Math"/>
                                <a:ea typeface="Cambria Math" panose="02040503050406030204" pitchFamily="18" charset="0"/>
                              </a:rPr>
                              <m:t>1</m:t>
                            </m:r>
                          </m:sub>
                        </m:sSub>
                        <m:r>
                          <a:rPr lang="es-AR" sz="2800" i="0">
                            <a:solidFill>
                              <a:schemeClr val="bg1"/>
                            </a:solidFill>
                            <a:latin typeface="Cambria Math"/>
                            <a:ea typeface="Cambria Math" panose="02040503050406030204" pitchFamily="18" charset="0"/>
                          </a:rPr>
                          <m:t>+</m:t>
                        </m:r>
                        <m:sSub>
                          <m:sSubPr>
                            <m:ctrlPr>
                              <a:rPr lang="es-AR" sz="2800" i="1">
                                <a:solidFill>
                                  <a:schemeClr val="bg1"/>
                                </a:solidFill>
                                <a:latin typeface="Cambria Math" panose="02040503050406030204" pitchFamily="18" charset="0"/>
                                <a:ea typeface="Cambria Math" panose="02040503050406030204" pitchFamily="18" charset="0"/>
                              </a:rPr>
                            </m:ctrlPr>
                          </m:sSubPr>
                          <m:e>
                            <m:r>
                              <m:rPr>
                                <m:sty m:val="p"/>
                              </m:rPr>
                              <a:rPr lang="es-AR" sz="2800" i="0">
                                <a:solidFill>
                                  <a:schemeClr val="bg1"/>
                                </a:solidFill>
                                <a:latin typeface="Cambria Math"/>
                                <a:ea typeface="Cambria Math" panose="02040503050406030204" pitchFamily="18" charset="0"/>
                              </a:rPr>
                              <m:t>n</m:t>
                            </m:r>
                          </m:e>
                          <m:sub>
                            <m:r>
                              <a:rPr lang="es-AR" sz="2800" i="0">
                                <a:solidFill>
                                  <a:schemeClr val="bg1"/>
                                </a:solidFill>
                                <a:latin typeface="Cambria Math"/>
                                <a:ea typeface="Cambria Math" panose="02040503050406030204" pitchFamily="18" charset="0"/>
                              </a:rPr>
                              <m:t>2</m:t>
                            </m:r>
                          </m:sub>
                        </m:sSub>
                        <m:r>
                          <a:rPr lang="es-AR" sz="2800" i="0">
                            <a:solidFill>
                              <a:schemeClr val="bg1"/>
                            </a:solidFill>
                            <a:latin typeface="Cambria Math"/>
                            <a:ea typeface="Cambria Math" panose="02040503050406030204" pitchFamily="18" charset="0"/>
                          </a:rPr>
                          <m:t>+…+</m:t>
                        </m:r>
                        <m:sSub>
                          <m:sSubPr>
                            <m:ctrlPr>
                              <a:rPr lang="es-AR" sz="2800" i="1">
                                <a:solidFill>
                                  <a:schemeClr val="bg1"/>
                                </a:solidFill>
                                <a:latin typeface="Cambria Math" panose="02040503050406030204" pitchFamily="18" charset="0"/>
                                <a:ea typeface="Cambria Math" panose="02040503050406030204" pitchFamily="18" charset="0"/>
                              </a:rPr>
                            </m:ctrlPr>
                          </m:sSubPr>
                          <m:e>
                            <m:r>
                              <m:rPr>
                                <m:sty m:val="p"/>
                              </m:rPr>
                              <a:rPr lang="es-AR" sz="2800" i="0">
                                <a:solidFill>
                                  <a:schemeClr val="bg1"/>
                                </a:solidFill>
                                <a:latin typeface="Cambria Math"/>
                                <a:ea typeface="Cambria Math" panose="02040503050406030204" pitchFamily="18" charset="0"/>
                              </a:rPr>
                              <m:t>n</m:t>
                            </m:r>
                          </m:e>
                          <m:sub>
                            <m:r>
                              <m:rPr>
                                <m:sty m:val="p"/>
                              </m:rPr>
                              <a:rPr lang="es-AR" sz="2800" i="0">
                                <a:solidFill>
                                  <a:schemeClr val="bg1"/>
                                </a:solidFill>
                                <a:latin typeface="Cambria Math"/>
                                <a:ea typeface="Cambria Math" panose="02040503050406030204" pitchFamily="18" charset="0"/>
                              </a:rPr>
                              <m:t>k</m:t>
                            </m:r>
                          </m:sub>
                        </m:sSub>
                      </m:den>
                    </m:f>
                  </m:oMath>
                </a14:m>
                <a:r>
                  <a:rPr lang="es-ES" sz="2800" i="0" dirty="0">
                    <a:solidFill>
                      <a:schemeClr val="bg1"/>
                    </a:solidFill>
                    <a:latin typeface="Trebuchet MS (cuerpo)"/>
                    <a:ea typeface="Cambria Math" panose="02040503050406030204" pitchFamily="18" charset="0"/>
                  </a:rPr>
                  <a:t> = </a:t>
                </a:r>
                <a14:m>
                  <m:oMath xmlns:m="http://schemas.openxmlformats.org/officeDocument/2006/math">
                    <m:f>
                      <m:fPr>
                        <m:ctrlPr>
                          <a:rPr lang="es-AR" sz="2800" i="1">
                            <a:solidFill>
                              <a:schemeClr val="bg1"/>
                            </a:solidFill>
                            <a:latin typeface="Cambria Math" panose="02040503050406030204" pitchFamily="18" charset="0"/>
                            <a:ea typeface="Cambria Math" panose="02040503050406030204" pitchFamily="18" charset="0"/>
                          </a:rPr>
                        </m:ctrlPr>
                      </m:fPr>
                      <m:num>
                        <m:r>
                          <a:rPr lang="es-ES" sz="2800" i="0">
                            <a:solidFill>
                              <a:schemeClr val="bg1"/>
                            </a:solidFill>
                            <a:latin typeface="Cambria Math"/>
                            <a:ea typeface="Cambria Math" panose="02040503050406030204" pitchFamily="18" charset="0"/>
                          </a:rPr>
                          <m:t>7∗20+8∗30</m:t>
                        </m:r>
                      </m:num>
                      <m:den>
                        <m:r>
                          <a:rPr lang="es-ES" sz="2800" i="0">
                            <a:solidFill>
                              <a:schemeClr val="bg1"/>
                            </a:solidFill>
                            <a:latin typeface="Cambria Math"/>
                            <a:ea typeface="Cambria Math" panose="02040503050406030204" pitchFamily="18" charset="0"/>
                          </a:rPr>
                          <m:t>20+30</m:t>
                        </m:r>
                      </m:den>
                    </m:f>
                  </m:oMath>
                </a14:m>
                <a:r>
                  <a:rPr lang="es-ES" sz="2800" i="0" dirty="0">
                    <a:solidFill>
                      <a:schemeClr val="bg1"/>
                    </a:solidFill>
                    <a:latin typeface="Trebuchet MS (cuerpo)"/>
                    <a:ea typeface="Cambria Math" panose="02040503050406030204" pitchFamily="18" charset="0"/>
                  </a:rPr>
                  <a:t> = </a:t>
                </a:r>
                <a14:m>
                  <m:oMath xmlns:m="http://schemas.openxmlformats.org/officeDocument/2006/math">
                    <m:f>
                      <m:fPr>
                        <m:ctrlPr>
                          <a:rPr lang="es-AR" sz="2800" i="1">
                            <a:solidFill>
                              <a:schemeClr val="bg1"/>
                            </a:solidFill>
                            <a:latin typeface="Cambria Math" panose="02040503050406030204" pitchFamily="18" charset="0"/>
                            <a:ea typeface="Cambria Math" panose="02040503050406030204" pitchFamily="18" charset="0"/>
                          </a:rPr>
                        </m:ctrlPr>
                      </m:fPr>
                      <m:num>
                        <m:r>
                          <a:rPr lang="es-ES" sz="2800" i="0">
                            <a:solidFill>
                              <a:schemeClr val="bg1"/>
                            </a:solidFill>
                            <a:latin typeface="Cambria Math"/>
                            <a:ea typeface="Cambria Math" panose="02040503050406030204" pitchFamily="18" charset="0"/>
                          </a:rPr>
                          <m:t>140+240</m:t>
                        </m:r>
                      </m:num>
                      <m:den>
                        <m:r>
                          <a:rPr lang="es-ES" sz="2800" i="0">
                            <a:solidFill>
                              <a:schemeClr val="bg1"/>
                            </a:solidFill>
                            <a:latin typeface="Cambria Math"/>
                            <a:ea typeface="Cambria Math" panose="02040503050406030204" pitchFamily="18" charset="0"/>
                          </a:rPr>
                          <m:t>20+30</m:t>
                        </m:r>
                      </m:den>
                    </m:f>
                  </m:oMath>
                </a14:m>
                <a:r>
                  <a:rPr lang="es-ES" sz="2800" i="0" dirty="0">
                    <a:solidFill>
                      <a:schemeClr val="bg1"/>
                    </a:solidFill>
                    <a:latin typeface="Trebuchet MS (cuerpo)"/>
                    <a:ea typeface="Cambria Math" panose="02040503050406030204" pitchFamily="18" charset="0"/>
                  </a:rPr>
                  <a:t> = </a:t>
                </a:r>
                <a14:m>
                  <m:oMath xmlns:m="http://schemas.openxmlformats.org/officeDocument/2006/math">
                    <m:f>
                      <m:fPr>
                        <m:ctrlPr>
                          <a:rPr lang="es-AR" sz="2800" i="1">
                            <a:solidFill>
                              <a:schemeClr val="bg1"/>
                            </a:solidFill>
                            <a:latin typeface="Cambria Math" panose="02040503050406030204" pitchFamily="18" charset="0"/>
                            <a:ea typeface="Cambria Math" panose="02040503050406030204" pitchFamily="18" charset="0"/>
                          </a:rPr>
                        </m:ctrlPr>
                      </m:fPr>
                      <m:num>
                        <m:r>
                          <a:rPr lang="es-ES" sz="2800" i="0">
                            <a:solidFill>
                              <a:schemeClr val="bg1"/>
                            </a:solidFill>
                            <a:latin typeface="Cambria Math"/>
                            <a:ea typeface="Cambria Math" panose="02040503050406030204" pitchFamily="18" charset="0"/>
                          </a:rPr>
                          <m:t>380</m:t>
                        </m:r>
                      </m:num>
                      <m:den>
                        <m:r>
                          <a:rPr lang="es-ES" sz="2800" i="0">
                            <a:solidFill>
                              <a:schemeClr val="bg1"/>
                            </a:solidFill>
                            <a:latin typeface="Cambria Math"/>
                            <a:ea typeface="Cambria Math" panose="02040503050406030204" pitchFamily="18" charset="0"/>
                          </a:rPr>
                          <m:t>50</m:t>
                        </m:r>
                      </m:den>
                    </m:f>
                    <m:r>
                      <a:rPr lang="es-ES" sz="2800" i="0">
                        <a:solidFill>
                          <a:schemeClr val="bg1"/>
                        </a:solidFill>
                        <a:latin typeface="Cambria Math"/>
                      </a:rPr>
                      <m:t>=7,60</m:t>
                    </m:r>
                  </m:oMath>
                </a14:m>
                <a:endParaRPr lang="es-ES" sz="2800" i="0" dirty="0">
                  <a:solidFill>
                    <a:schemeClr val="bg1"/>
                  </a:solidFill>
                  <a:latin typeface="Trebuchet MS (cuerpo)"/>
                </a:endParaRPr>
              </a:p>
              <a:p>
                <a:pPr marL="0" indent="0" algn="just">
                  <a:buNone/>
                </a:pPr>
                <a:endParaRPr lang="es-ES" sz="2200" i="0" dirty="0">
                  <a:solidFill>
                    <a:schemeClr val="bg1"/>
                  </a:solidFill>
                  <a:latin typeface="Trebuchet MS (cuerpo)"/>
                </a:endParaRPr>
              </a:p>
              <a:p>
                <a:pPr marL="0" indent="0" algn="just">
                  <a:buNone/>
                </a:pPr>
                <a:r>
                  <a:rPr lang="es-ES" sz="2200" i="0" dirty="0" smtClean="0">
                    <a:solidFill>
                      <a:schemeClr val="bg1"/>
                    </a:solidFill>
                    <a:latin typeface="Trebuchet MS (cuerpo)"/>
                  </a:rPr>
                  <a:t>	Este </a:t>
                </a:r>
                <a:r>
                  <a:rPr lang="es-ES" sz="2200" i="0" dirty="0">
                    <a:solidFill>
                      <a:schemeClr val="bg1"/>
                    </a:solidFill>
                    <a:latin typeface="Trebuchet MS (cuerpo)"/>
                  </a:rPr>
                  <a:t>resultado indica que la media total no necesariamente es el promedio de las medias grupales (7,5) (¿cuándo se daría esta situación?) sino que el promedio total 7,6 se “desplazó” </a:t>
                </a:r>
                <a:r>
                  <a:rPr lang="es-ES" sz="2200" i="0" dirty="0" smtClean="0">
                    <a:solidFill>
                      <a:schemeClr val="bg1"/>
                    </a:solidFill>
                    <a:latin typeface="Trebuchet MS (cuerpo)"/>
                  </a:rPr>
                  <a:t>más </a:t>
                </a:r>
                <a:r>
                  <a:rPr lang="es-ES" sz="2200" i="0" dirty="0">
                    <a:solidFill>
                      <a:schemeClr val="bg1"/>
                    </a:solidFill>
                    <a:latin typeface="Trebuchet MS (cuerpo)"/>
                  </a:rPr>
                  <a:t>hacia el 8.</a:t>
                </a:r>
              </a:p>
              <a:p>
                <a:pPr marL="0" indent="0">
                  <a:buNone/>
                </a:pPr>
                <a:endParaRPr lang="es-AR" sz="2200" i="0" dirty="0">
                  <a:solidFill>
                    <a:schemeClr val="bg1"/>
                  </a:solidFill>
                  <a:latin typeface="Trebuchet MS (cuerpo)"/>
                </a:endParaRPr>
              </a:p>
            </p:txBody>
          </p:sp>
        </mc:Choice>
        <mc:Fallback xmlns="">
          <p:sp>
            <p:nvSpPr>
              <p:cNvPr id="3" name="Marcador de contenido 2"/>
              <p:cNvSpPr>
                <a:spLocks noGrp="1" noRot="1" noChangeAspect="1" noMove="1" noResize="1" noEditPoints="1" noAdjustHandles="1" noChangeArrowheads="1" noChangeShapeType="1" noTextEdit="1"/>
              </p:cNvSpPr>
              <p:nvPr>
                <p:ph sz="quarter" idx="13"/>
              </p:nvPr>
            </p:nvSpPr>
            <p:spPr>
              <a:xfrm>
                <a:off x="872586" y="692458"/>
                <a:ext cx="10364452" cy="4990712"/>
              </a:xfrm>
              <a:blipFill>
                <a:blip r:embed="rId2"/>
                <a:stretch>
                  <a:fillRect l="-765" t="-733" r="-765"/>
                </a:stretch>
              </a:blipFill>
            </p:spPr>
            <p:txBody>
              <a:bodyPr/>
              <a:lstStyle/>
              <a:p>
                <a:r>
                  <a:rPr lang="es-ES">
                    <a:noFill/>
                  </a:rPr>
                  <a:t> </a:t>
                </a:r>
              </a:p>
            </p:txBody>
          </p:sp>
        </mc:Fallback>
      </mc:AlternateContent>
    </p:spTree>
    <p:extLst>
      <p:ext uri="{BB962C8B-B14F-4D97-AF65-F5344CB8AC3E}">
        <p14:creationId xmlns:p14="http://schemas.microsoft.com/office/powerpoint/2010/main" val="60530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96F9AA-CE0A-4EEF-BB2F-C3BBA3ED1F5F}"/>
              </a:ext>
            </a:extLst>
          </p:cNvPr>
          <p:cNvSpPr>
            <a:spLocks noGrp="1"/>
          </p:cNvSpPr>
          <p:nvPr>
            <p:ph sz="quarter" idx="13"/>
          </p:nvPr>
        </p:nvSpPr>
        <p:spPr>
          <a:xfrm>
            <a:off x="913775" y="933855"/>
            <a:ext cx="10364452" cy="5204298"/>
          </a:xfrm>
        </p:spPr>
        <p:txBody>
          <a:bodyPr>
            <a:normAutofit lnSpcReduction="10000"/>
          </a:bodyPr>
          <a:lstStyle/>
          <a:p>
            <a:pPr marL="0" indent="0" algn="just">
              <a:spcBef>
                <a:spcPts val="0"/>
              </a:spcBef>
              <a:spcAft>
                <a:spcPts val="1200"/>
              </a:spcAft>
              <a:buNone/>
            </a:pPr>
            <a:r>
              <a:rPr lang="es-AR" sz="2400" i="0" dirty="0" smtClean="0">
                <a:solidFill>
                  <a:schemeClr val="bg1"/>
                </a:solidFill>
                <a:latin typeface="Trebuchet MS (cuerpo)"/>
              </a:rPr>
              <a:t>Observaciones</a:t>
            </a:r>
          </a:p>
          <a:p>
            <a:pPr marL="0" indent="0" algn="just">
              <a:spcBef>
                <a:spcPts val="0"/>
              </a:spcBef>
              <a:spcAft>
                <a:spcPts val="1200"/>
              </a:spcAft>
              <a:buNone/>
            </a:pPr>
            <a:endParaRPr lang="es-AR" sz="2400" i="0" dirty="0">
              <a:solidFill>
                <a:schemeClr val="bg1"/>
              </a:solidFill>
              <a:latin typeface="Trebuchet MS (cuerpo)"/>
            </a:endParaRPr>
          </a:p>
          <a:p>
            <a:pPr algn="just">
              <a:spcBef>
                <a:spcPts val="0"/>
              </a:spcBef>
              <a:spcAft>
                <a:spcPts val="1200"/>
              </a:spcAft>
              <a:buFont typeface="Wingdings" panose="05000000000000000000" pitchFamily="2" charset="2"/>
              <a:buChar char="§"/>
            </a:pPr>
            <a:r>
              <a:rPr lang="es-AR" sz="2400" i="0" dirty="0">
                <a:solidFill>
                  <a:schemeClr val="bg1"/>
                </a:solidFill>
                <a:latin typeface="Trebuchet MS (cuerpo)"/>
              </a:rPr>
              <a:t>L</a:t>
            </a:r>
            <a:r>
              <a:rPr lang="es-AR" sz="2400" i="0" dirty="0" smtClean="0">
                <a:solidFill>
                  <a:schemeClr val="bg1"/>
                </a:solidFill>
                <a:latin typeface="Trebuchet MS (cuerpo)"/>
              </a:rPr>
              <a:t>as </a:t>
            </a:r>
            <a:r>
              <a:rPr lang="es-AR" sz="2400" i="0" dirty="0">
                <a:solidFill>
                  <a:schemeClr val="bg1"/>
                </a:solidFill>
                <a:latin typeface="Trebuchet MS (cuerpo)"/>
              </a:rPr>
              <a:t>propiedades 3 y 4 expresan que la media se transforma de igual manera que los valores de las variable cuando la transformación es de tipo lineal, justamente la admisible en el nivel </a:t>
            </a:r>
            <a:r>
              <a:rPr lang="es-AR" sz="2400" i="0" dirty="0" err="1">
                <a:solidFill>
                  <a:schemeClr val="bg1"/>
                </a:solidFill>
                <a:latin typeface="Trebuchet MS (cuerpo)"/>
              </a:rPr>
              <a:t>intervalar</a:t>
            </a:r>
            <a:r>
              <a:rPr lang="es-AR" sz="2400" i="0" dirty="0">
                <a:solidFill>
                  <a:schemeClr val="bg1"/>
                </a:solidFill>
                <a:latin typeface="Trebuchet MS (cuerpo)"/>
              </a:rPr>
              <a:t>. Esto no se cumpliría con otras transformaciones que podrían ser admisibles en el nivel ordinal como, por ejemplo, el cuadrado. </a:t>
            </a:r>
          </a:p>
          <a:p>
            <a:pPr algn="just">
              <a:spcBef>
                <a:spcPts val="0"/>
              </a:spcBef>
              <a:spcAft>
                <a:spcPts val="1200"/>
              </a:spcAft>
              <a:buFont typeface="Wingdings" panose="05000000000000000000" pitchFamily="2" charset="2"/>
              <a:buChar char="§"/>
            </a:pPr>
            <a:r>
              <a:rPr lang="es-AR" sz="2400" i="0" dirty="0">
                <a:solidFill>
                  <a:schemeClr val="bg1"/>
                </a:solidFill>
                <a:latin typeface="Trebuchet MS (cuerpo)"/>
              </a:rPr>
              <a:t>Nótese, además, que el concepto de puntuación diferencial presente en la propiedad 1 se refiere a la “distancia de los valores a la media”</a:t>
            </a:r>
          </a:p>
          <a:p>
            <a:pPr algn="just">
              <a:spcBef>
                <a:spcPts val="0"/>
              </a:spcBef>
              <a:spcAft>
                <a:spcPts val="1200"/>
              </a:spcAft>
              <a:buFont typeface="Wingdings" panose="05000000000000000000" pitchFamily="2" charset="2"/>
              <a:buChar char="§"/>
            </a:pPr>
            <a:r>
              <a:rPr lang="es-AR" sz="2400" i="0" dirty="0">
                <a:solidFill>
                  <a:schemeClr val="bg1"/>
                </a:solidFill>
                <a:latin typeface="Trebuchet MS (cuerpo)"/>
              </a:rPr>
              <a:t>De todo ello se desprende que, en rigor, el cálculo de la media sólo tiene sentido para resumir datos que pertenecen a un nivel, por lo menos, </a:t>
            </a:r>
            <a:r>
              <a:rPr lang="es-AR" sz="2400" i="0" dirty="0" err="1">
                <a:solidFill>
                  <a:schemeClr val="bg1"/>
                </a:solidFill>
                <a:latin typeface="Trebuchet MS (cuerpo)"/>
              </a:rPr>
              <a:t>intervalar</a:t>
            </a:r>
            <a:r>
              <a:rPr lang="es-AR" sz="2400" i="0" dirty="0" smtClean="0">
                <a:solidFill>
                  <a:schemeClr val="bg1"/>
                </a:solidFill>
                <a:latin typeface="Trebuchet MS (cuerpo)"/>
              </a:rPr>
              <a:t>.</a:t>
            </a:r>
            <a:endParaRPr lang="es-ES" sz="2400" i="0" dirty="0">
              <a:solidFill>
                <a:schemeClr val="bg1"/>
              </a:solidFill>
              <a:latin typeface="Trebuchet MS (cuerpo)"/>
            </a:endParaRPr>
          </a:p>
          <a:p>
            <a:pPr marL="0" indent="0">
              <a:buNone/>
            </a:pPr>
            <a:endParaRPr lang="es-ES" sz="2400" i="0" dirty="0">
              <a:solidFill>
                <a:schemeClr val="bg1"/>
              </a:solidFill>
              <a:latin typeface="Trebuchet MS (cuerpo)"/>
            </a:endParaRPr>
          </a:p>
          <a:p>
            <a:pPr marL="0" indent="0">
              <a:buNone/>
            </a:pPr>
            <a:endParaRPr lang="es-ES" dirty="0">
              <a:solidFill>
                <a:schemeClr val="bg1"/>
              </a:solidFill>
            </a:endParaRPr>
          </a:p>
        </p:txBody>
      </p:sp>
    </p:spTree>
    <p:extLst>
      <p:ext uri="{BB962C8B-B14F-4D97-AF65-F5344CB8AC3E}">
        <p14:creationId xmlns:p14="http://schemas.microsoft.com/office/powerpoint/2010/main" val="159792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A8E3E9-1CB8-450B-A1B0-02DDF9DF9F54}"/>
              </a:ext>
            </a:extLst>
          </p:cNvPr>
          <p:cNvSpPr>
            <a:spLocks noGrp="1"/>
          </p:cNvSpPr>
          <p:nvPr>
            <p:ph sz="quarter" idx="13"/>
          </p:nvPr>
        </p:nvSpPr>
        <p:spPr>
          <a:xfrm>
            <a:off x="913775" y="674703"/>
            <a:ext cx="10364452" cy="5433134"/>
          </a:xfrm>
        </p:spPr>
        <p:txBody>
          <a:bodyPr>
            <a:normAutofit/>
          </a:bodyPr>
          <a:lstStyle/>
          <a:p>
            <a:pPr marL="0" indent="0" algn="just">
              <a:spcBef>
                <a:spcPts val="0"/>
              </a:spcBef>
              <a:spcAft>
                <a:spcPts val="1200"/>
              </a:spcAft>
              <a:buNone/>
            </a:pPr>
            <a:r>
              <a:rPr lang="es-AR" sz="2200" i="0" dirty="0" smtClean="0">
                <a:solidFill>
                  <a:schemeClr val="bg1"/>
                </a:solidFill>
                <a:latin typeface="Trebuchet MS (cuerpo)"/>
              </a:rPr>
              <a:t>	Para </a:t>
            </a:r>
            <a:r>
              <a:rPr lang="es-AR" sz="2200" i="0" dirty="0">
                <a:solidFill>
                  <a:schemeClr val="bg1"/>
                </a:solidFill>
                <a:latin typeface="Trebuchet MS (cuerpo)"/>
              </a:rPr>
              <a:t>representar la magnitud general </a:t>
            </a:r>
            <a:r>
              <a:rPr lang="es-AR" sz="2200" i="0" dirty="0" smtClean="0">
                <a:solidFill>
                  <a:schemeClr val="bg1"/>
                </a:solidFill>
                <a:latin typeface="Trebuchet MS (cuerpo)"/>
              </a:rPr>
              <a:t>de las observaciones </a:t>
            </a:r>
            <a:r>
              <a:rPr lang="es-AR" sz="2200" i="0" dirty="0">
                <a:solidFill>
                  <a:schemeClr val="bg1"/>
                </a:solidFill>
                <a:latin typeface="Trebuchet MS (cuerpo)"/>
              </a:rPr>
              <a:t>debemos seleccionar alguna medida de tendencia central.</a:t>
            </a:r>
          </a:p>
          <a:p>
            <a:pPr algn="just">
              <a:spcBef>
                <a:spcPts val="0"/>
              </a:spcBef>
              <a:spcAft>
                <a:spcPts val="1200"/>
              </a:spcAft>
              <a:buFont typeface="Wingdings" panose="05000000000000000000" pitchFamily="2" charset="2"/>
              <a:buChar char="§"/>
            </a:pPr>
            <a:r>
              <a:rPr lang="es-AR" sz="2200" i="0" dirty="0">
                <a:solidFill>
                  <a:schemeClr val="bg1"/>
                </a:solidFill>
                <a:latin typeface="Trebuchet MS (cuerpo)"/>
              </a:rPr>
              <a:t>Si el nivel de medición lo </a:t>
            </a:r>
            <a:r>
              <a:rPr lang="es-AR" sz="2200" i="0" dirty="0" smtClean="0">
                <a:solidFill>
                  <a:schemeClr val="bg1"/>
                </a:solidFill>
                <a:latin typeface="Trebuchet MS (cuerpo)"/>
              </a:rPr>
              <a:t>permite, </a:t>
            </a:r>
            <a:r>
              <a:rPr lang="es-AR" sz="2200" i="0" dirty="0">
                <a:solidFill>
                  <a:schemeClr val="bg1"/>
                </a:solidFill>
                <a:latin typeface="Trebuchet MS (cuerpo)"/>
              </a:rPr>
              <a:t>con excepción de ciertas situaciones que se </a:t>
            </a:r>
            <a:r>
              <a:rPr lang="es-AR" sz="2200" i="0" dirty="0" smtClean="0">
                <a:solidFill>
                  <a:schemeClr val="bg1"/>
                </a:solidFill>
                <a:latin typeface="Trebuchet MS (cuerpo)"/>
              </a:rPr>
              <a:t>indicarán luego, </a:t>
            </a:r>
            <a:r>
              <a:rPr lang="es-AR" sz="2200" i="0" dirty="0">
                <a:solidFill>
                  <a:schemeClr val="bg1"/>
                </a:solidFill>
                <a:latin typeface="Trebuchet MS (cuerpo)"/>
              </a:rPr>
              <a:t>es preferible utilizar la media aritmética dado que </a:t>
            </a:r>
            <a:r>
              <a:rPr lang="es-AR" sz="2200" i="0" dirty="0" smtClean="0">
                <a:solidFill>
                  <a:schemeClr val="bg1"/>
                </a:solidFill>
                <a:latin typeface="Trebuchet MS (cuerpo)"/>
              </a:rPr>
              <a:t>es la única que utiliza toda la información. Sobre </a:t>
            </a:r>
            <a:r>
              <a:rPr lang="es-AR" sz="2200" i="0" dirty="0">
                <a:solidFill>
                  <a:schemeClr val="bg1"/>
                </a:solidFill>
                <a:latin typeface="Trebuchet MS (cuerpo)"/>
              </a:rPr>
              <a:t>ella se basan numerosos estadísticos </a:t>
            </a:r>
            <a:r>
              <a:rPr lang="es-AR" sz="2200" i="0" dirty="0" smtClean="0">
                <a:solidFill>
                  <a:schemeClr val="bg1"/>
                </a:solidFill>
                <a:latin typeface="Trebuchet MS (cuerpo)"/>
              </a:rPr>
              <a:t>y como estimador es más estable en el muestreo al aplicar métodos de inferencia estadística.</a:t>
            </a:r>
            <a:endParaRPr lang="es-AR" sz="2200" i="0" u="sng" dirty="0">
              <a:solidFill>
                <a:schemeClr val="bg1"/>
              </a:solidFill>
              <a:latin typeface="Trebuchet MS (cuerpo)"/>
            </a:endParaRPr>
          </a:p>
          <a:p>
            <a:pPr algn="just">
              <a:spcBef>
                <a:spcPts val="0"/>
              </a:spcBef>
              <a:spcAft>
                <a:spcPts val="1200"/>
              </a:spcAft>
              <a:buFont typeface="Wingdings" panose="05000000000000000000" pitchFamily="2" charset="2"/>
              <a:buChar char="§"/>
            </a:pPr>
            <a:r>
              <a:rPr lang="es-AR" sz="2200" i="0" dirty="0">
                <a:solidFill>
                  <a:schemeClr val="bg1"/>
                </a:solidFill>
                <a:latin typeface="Trebuchet MS (cuerpo)"/>
              </a:rPr>
              <a:t>Dado que La media aritmética es sensible a todas las puntuaciones, pues </a:t>
            </a:r>
            <a:r>
              <a:rPr lang="es-AR" sz="2200" i="0" dirty="0" smtClean="0">
                <a:solidFill>
                  <a:schemeClr val="bg1"/>
                </a:solidFill>
                <a:latin typeface="Trebuchet MS (cuerpo)"/>
              </a:rPr>
              <a:t>en </a:t>
            </a:r>
            <a:r>
              <a:rPr lang="es-AR" sz="2200" i="0" dirty="0">
                <a:solidFill>
                  <a:schemeClr val="bg1"/>
                </a:solidFill>
                <a:latin typeface="Trebuchet MS (cuerpo)"/>
              </a:rPr>
              <a:t>su cálculo intervienen todas ellas,  </a:t>
            </a:r>
            <a:r>
              <a:rPr lang="es-AR" sz="2200" i="0" dirty="0" smtClean="0">
                <a:solidFill>
                  <a:schemeClr val="bg1"/>
                </a:solidFill>
                <a:latin typeface="Trebuchet MS (cuerpo)"/>
              </a:rPr>
              <a:t>la </a:t>
            </a:r>
            <a:r>
              <a:rPr lang="es-AR" sz="2200" i="0" dirty="0">
                <a:solidFill>
                  <a:schemeClr val="bg1"/>
                </a:solidFill>
                <a:latin typeface="Trebuchet MS (cuerpo)"/>
              </a:rPr>
              <a:t>modificación de cualquier valor modifica la media.</a:t>
            </a:r>
          </a:p>
          <a:p>
            <a:pPr marL="0" indent="0" algn="just">
              <a:buNone/>
            </a:pPr>
            <a:endParaRPr lang="es-AR" sz="2200" i="0" dirty="0">
              <a:solidFill>
                <a:schemeClr val="bg1"/>
              </a:solidFill>
              <a:latin typeface="Trebuchet MS (cuerpo)"/>
            </a:endParaRPr>
          </a:p>
          <a:p>
            <a:pPr marL="0" indent="0">
              <a:buNone/>
            </a:pPr>
            <a:endParaRPr lang="es-AR" dirty="0">
              <a:solidFill>
                <a:schemeClr val="bg1"/>
              </a:solidFill>
            </a:endParaRPr>
          </a:p>
          <a:p>
            <a:pPr marL="0" indent="0">
              <a:buNone/>
            </a:pPr>
            <a:endParaRPr lang="es-AR" dirty="0">
              <a:solidFill>
                <a:schemeClr val="bg1"/>
              </a:solidFill>
            </a:endParaRPr>
          </a:p>
          <a:p>
            <a:pPr marL="0" indent="0">
              <a:buNone/>
            </a:pPr>
            <a:endParaRPr lang="es-AR" dirty="0">
              <a:solidFill>
                <a:schemeClr val="bg1"/>
              </a:solidFill>
            </a:endParaRPr>
          </a:p>
          <a:p>
            <a:pPr marL="0" indent="0">
              <a:buNone/>
            </a:pPr>
            <a:endParaRPr lang="es-AR" dirty="0">
              <a:solidFill>
                <a:schemeClr val="bg1"/>
              </a:solidFill>
            </a:endParaRPr>
          </a:p>
          <a:p>
            <a:pPr marL="0" indent="0">
              <a:buNone/>
            </a:pPr>
            <a:endParaRPr lang="es-AR" dirty="0">
              <a:solidFill>
                <a:schemeClr val="bg1"/>
              </a:solidFill>
            </a:endParaRPr>
          </a:p>
          <a:p>
            <a:pPr marL="0" indent="0">
              <a:buNone/>
            </a:pPr>
            <a:endParaRPr lang="es-AR" dirty="0">
              <a:solidFill>
                <a:schemeClr val="bg1"/>
              </a:solidFill>
            </a:endParaRPr>
          </a:p>
          <a:p>
            <a:pPr marL="0" indent="0" algn="just">
              <a:buNone/>
            </a:pPr>
            <a:endParaRPr lang="es-AR" dirty="0">
              <a:solidFill>
                <a:schemeClr val="bg1"/>
              </a:solidFill>
            </a:endParaRPr>
          </a:p>
        </p:txBody>
      </p:sp>
      <p:sp>
        <p:nvSpPr>
          <p:cNvPr id="4" name="3 Rectángulo"/>
          <p:cNvSpPr/>
          <p:nvPr/>
        </p:nvSpPr>
        <p:spPr>
          <a:xfrm>
            <a:off x="2938041" y="5072896"/>
            <a:ext cx="8811999" cy="1785104"/>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s-ES" sz="4600" b="1" kern="0" baseline="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Comparación de las</a:t>
            </a:r>
            <a:r>
              <a:rPr lang="es-ES" sz="4600" b="1" kern="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 Medidas de Tendencia Central</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339806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A04EAC0-68DA-4EA5-B5AE-73BFD22188A2}"/>
              </a:ext>
            </a:extLst>
          </p:cNvPr>
          <p:cNvSpPr>
            <a:spLocks noGrp="1"/>
          </p:cNvSpPr>
          <p:nvPr>
            <p:ph sz="quarter" idx="13"/>
          </p:nvPr>
        </p:nvSpPr>
        <p:spPr>
          <a:xfrm>
            <a:off x="671332" y="187443"/>
            <a:ext cx="10868628" cy="5299968"/>
          </a:xfrm>
        </p:spPr>
        <p:txBody>
          <a:bodyPr>
            <a:noAutofit/>
          </a:bodyPr>
          <a:lstStyle/>
          <a:p>
            <a:pPr marL="0" lvl="0" indent="0" algn="just">
              <a:spcBef>
                <a:spcPts val="0"/>
              </a:spcBef>
              <a:spcAft>
                <a:spcPts val="1200"/>
              </a:spcAft>
              <a:buNone/>
            </a:pPr>
            <a:r>
              <a:rPr lang="es-AR" sz="2200" i="0" dirty="0">
                <a:solidFill>
                  <a:srgbClr val="3F3F3F"/>
                </a:solidFill>
                <a:latin typeface="Trebuchet MS (cuerpo)"/>
              </a:rPr>
              <a:t>Ejemplo:</a:t>
            </a:r>
          </a:p>
          <a:p>
            <a:pPr marL="0" lvl="0" indent="0" algn="just">
              <a:spcBef>
                <a:spcPts val="0"/>
              </a:spcBef>
              <a:spcAft>
                <a:spcPts val="1200"/>
              </a:spcAft>
              <a:buNone/>
            </a:pPr>
            <a:r>
              <a:rPr lang="es-AR" sz="2200" i="0" dirty="0" smtClean="0">
                <a:solidFill>
                  <a:srgbClr val="3F3F3F"/>
                </a:solidFill>
                <a:latin typeface="Trebuchet MS (cuerpo)"/>
              </a:rPr>
              <a:t>	Dados </a:t>
            </a:r>
            <a:r>
              <a:rPr lang="es-AR" sz="2200" i="0" dirty="0">
                <a:solidFill>
                  <a:srgbClr val="3F3F3F"/>
                </a:solidFill>
                <a:latin typeface="Trebuchet MS (cuerpo)"/>
              </a:rPr>
              <a:t>los valores 2, 3, 5 y 70 la media es 20. Ésta no representa adecuadamente a tal conjunto. La medida adecuada en este caso es la mediana, que es 4. Este valor representa adecuadamente a tres de las cuatro puntuaciones</a:t>
            </a:r>
            <a:endParaRPr lang="es-ES" sz="2200" dirty="0" smtClean="0">
              <a:solidFill>
                <a:schemeClr val="bg1"/>
              </a:solidFill>
              <a:latin typeface="Trebuchet MS (cuerpo)"/>
            </a:endParaRPr>
          </a:p>
          <a:p>
            <a:pPr marL="0" indent="0" algn="just">
              <a:spcBef>
                <a:spcPts val="0"/>
              </a:spcBef>
              <a:spcAft>
                <a:spcPts val="1200"/>
              </a:spcAft>
              <a:buNone/>
            </a:pPr>
            <a:r>
              <a:rPr lang="es-ES" sz="2200" i="0" dirty="0" smtClean="0">
                <a:solidFill>
                  <a:schemeClr val="bg1"/>
                </a:solidFill>
                <a:latin typeface="Trebuchet MS (cuerpo)"/>
              </a:rPr>
              <a:t>	Por tanto</a:t>
            </a:r>
            <a:r>
              <a:rPr lang="es-ES" sz="2200" i="0" dirty="0">
                <a:solidFill>
                  <a:schemeClr val="bg1"/>
                </a:solidFill>
                <a:latin typeface="Trebuchet MS (cuerpo)"/>
              </a:rPr>
              <a:t>, La media no es recomendable cuando hay valores en uno de los extremos que no están compensados. En esos casos se prefiere la mediana, que resulta ser más representativa del conjunto de datos.</a:t>
            </a:r>
          </a:p>
          <a:p>
            <a:pPr marL="0" indent="0" algn="just">
              <a:spcBef>
                <a:spcPts val="0"/>
              </a:spcBef>
              <a:spcAft>
                <a:spcPts val="1200"/>
              </a:spcAft>
              <a:buNone/>
            </a:pPr>
            <a:r>
              <a:rPr lang="es-ES" sz="2200" i="0" dirty="0" smtClean="0">
                <a:solidFill>
                  <a:schemeClr val="bg1"/>
                </a:solidFill>
                <a:latin typeface="Trebuchet MS (cuerpo)"/>
              </a:rPr>
              <a:t>	Cuando la variable es de nivel ordinal no corresponde, en rigor, calcular la Media porque supone un concepto de distancia que no está definida en dicho nivel. Por tanto sólo podrían elegirse la Moda o la Mediana. La Moda no es de mayor interés si no concentra una parte substancial de la frecuencia total que la diferencie del resto de las categorías; por lo que se suele preferir la Mediana. </a:t>
            </a:r>
          </a:p>
          <a:p>
            <a:pPr marL="0" indent="0" algn="just">
              <a:spcBef>
                <a:spcPts val="0"/>
              </a:spcBef>
              <a:spcAft>
                <a:spcPts val="1200"/>
              </a:spcAft>
              <a:buNone/>
            </a:pPr>
            <a:r>
              <a:rPr lang="es-ES" sz="2200" i="0" dirty="0" smtClean="0">
                <a:solidFill>
                  <a:schemeClr val="bg1"/>
                </a:solidFill>
                <a:latin typeface="Trebuchet MS (cuerpo)"/>
              </a:rPr>
              <a:t>	Para </a:t>
            </a:r>
            <a:r>
              <a:rPr lang="es-ES" sz="2200" i="0" dirty="0">
                <a:solidFill>
                  <a:schemeClr val="bg1"/>
                </a:solidFill>
                <a:latin typeface="Trebuchet MS (cuerpo)"/>
              </a:rPr>
              <a:t>variables medidas a nivel nominal la única representante de las puntuaciones es la moda.</a:t>
            </a:r>
          </a:p>
          <a:p>
            <a:pPr marL="0" indent="0" algn="just">
              <a:spcBef>
                <a:spcPts val="0"/>
              </a:spcBef>
              <a:spcAft>
                <a:spcPts val="1200"/>
              </a:spcAft>
              <a:buNone/>
            </a:pPr>
            <a:r>
              <a:rPr lang="es-ES" sz="2200" i="0" dirty="0" smtClean="0">
                <a:solidFill>
                  <a:schemeClr val="bg1"/>
                </a:solidFill>
                <a:latin typeface="Trebuchet MS (cuerpo)"/>
              </a:rPr>
              <a:t>	Estas </a:t>
            </a:r>
            <a:r>
              <a:rPr lang="es-ES" sz="2200" i="0" dirty="0">
                <a:solidFill>
                  <a:schemeClr val="bg1"/>
                </a:solidFill>
                <a:latin typeface="Trebuchet MS (cuerpo)"/>
              </a:rPr>
              <a:t>medidas de tendencia central </a:t>
            </a:r>
            <a:r>
              <a:rPr lang="es-ES" sz="2200" i="0" dirty="0" smtClean="0">
                <a:solidFill>
                  <a:schemeClr val="bg1"/>
                </a:solidFill>
                <a:latin typeface="Trebuchet MS (cuerpo)"/>
              </a:rPr>
              <a:t>coinciden en las distribuciones </a:t>
            </a:r>
            <a:r>
              <a:rPr lang="es-ES" sz="2200" i="0" dirty="0" err="1" smtClean="0">
                <a:solidFill>
                  <a:schemeClr val="bg1"/>
                </a:solidFill>
                <a:latin typeface="Trebuchet MS (cuerpo)"/>
              </a:rPr>
              <a:t>unimodales</a:t>
            </a:r>
            <a:r>
              <a:rPr lang="es-ES" sz="2200" i="0" dirty="0" smtClean="0">
                <a:solidFill>
                  <a:schemeClr val="bg1"/>
                </a:solidFill>
                <a:latin typeface="Trebuchet MS (cuerpo)"/>
              </a:rPr>
              <a:t> simétricas y </a:t>
            </a:r>
            <a:r>
              <a:rPr lang="es-ES" sz="2200" i="0" dirty="0">
                <a:solidFill>
                  <a:schemeClr val="bg1"/>
                </a:solidFill>
                <a:latin typeface="Trebuchet MS (cuerpo)"/>
              </a:rPr>
              <a:t>se diferencian a medida que se acentúa la asimetría (ver diapositiva de asimetría más adelante).</a:t>
            </a:r>
          </a:p>
          <a:p>
            <a:pPr marL="0" indent="0">
              <a:buNone/>
            </a:pPr>
            <a:endParaRPr lang="es-AR" sz="2200" dirty="0">
              <a:solidFill>
                <a:schemeClr val="bg1"/>
              </a:solidFill>
              <a:latin typeface="Trebuchet MS (cuerpo)"/>
            </a:endParaRPr>
          </a:p>
        </p:txBody>
      </p:sp>
    </p:spTree>
    <p:extLst>
      <p:ext uri="{BB962C8B-B14F-4D97-AF65-F5344CB8AC3E}">
        <p14:creationId xmlns:p14="http://schemas.microsoft.com/office/powerpoint/2010/main" val="8513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a:xfrm>
            <a:off x="838200" y="707537"/>
            <a:ext cx="10515600" cy="4411193"/>
          </a:xfrm>
        </p:spPr>
        <p:txBody>
          <a:bodyPr>
            <a:normAutofit/>
          </a:bodyPr>
          <a:lstStyle/>
          <a:p>
            <a:pPr marL="0" indent="0" algn="just">
              <a:spcBef>
                <a:spcPts val="0"/>
              </a:spcBef>
              <a:spcAft>
                <a:spcPts val="1200"/>
              </a:spcAft>
              <a:buNone/>
            </a:pPr>
            <a:r>
              <a:rPr lang="es-AR" sz="2200" i="0" dirty="0" smtClean="0">
                <a:solidFill>
                  <a:schemeClr val="bg1"/>
                </a:solidFill>
                <a:latin typeface="Trebuchet MS (cuerpo)"/>
              </a:rPr>
              <a:t>	Los percentiles son valores que se definen en función del porcentaje de observaciones a las que superan.</a:t>
            </a:r>
          </a:p>
          <a:p>
            <a:pPr marL="0" indent="0" algn="just">
              <a:spcBef>
                <a:spcPts val="0"/>
              </a:spcBef>
              <a:spcAft>
                <a:spcPts val="1200"/>
              </a:spcAft>
              <a:buNone/>
            </a:pPr>
            <a:r>
              <a:rPr lang="es-AR" sz="2200" i="0" dirty="0" smtClean="0">
                <a:solidFill>
                  <a:schemeClr val="bg1"/>
                </a:solidFill>
                <a:latin typeface="Trebuchet MS (cuerpo)"/>
              </a:rPr>
              <a:t>	El percentil </a:t>
            </a:r>
            <a:r>
              <a:rPr lang="es-AR" sz="2200" cap="none" dirty="0" smtClean="0">
                <a:solidFill>
                  <a:schemeClr val="bg1"/>
                </a:solidFill>
                <a:latin typeface="Trebuchet MS (cuerpo)"/>
              </a:rPr>
              <a:t>r</a:t>
            </a:r>
            <a:r>
              <a:rPr lang="es-AR" sz="2200" i="0" cap="none" dirty="0" smtClean="0">
                <a:solidFill>
                  <a:schemeClr val="bg1"/>
                </a:solidFill>
                <a:latin typeface="Trebuchet MS (cuerpo)"/>
              </a:rPr>
              <a:t> ( </a:t>
            </a:r>
            <a:r>
              <a:rPr lang="es-AR" sz="2200" i="0" dirty="0" smtClean="0">
                <a:solidFill>
                  <a:schemeClr val="bg1"/>
                </a:solidFill>
                <a:latin typeface="Trebuchet MS (cuerpo)"/>
              </a:rPr>
              <a:t>P</a:t>
            </a:r>
            <a:r>
              <a:rPr lang="es-AR" sz="2200" cap="none" baseline="-25000" dirty="0" smtClean="0">
                <a:solidFill>
                  <a:schemeClr val="bg1"/>
                </a:solidFill>
                <a:latin typeface="Trebuchet MS (cuerpo)"/>
              </a:rPr>
              <a:t>r</a:t>
            </a:r>
            <a:r>
              <a:rPr lang="es-AR" sz="2200" cap="none" dirty="0" smtClean="0">
                <a:solidFill>
                  <a:schemeClr val="bg1"/>
                </a:solidFill>
                <a:latin typeface="Trebuchet MS (cuerpo)"/>
              </a:rPr>
              <a:t> </a:t>
            </a:r>
            <a:r>
              <a:rPr lang="es-AR" sz="2200" i="0" cap="none" dirty="0" smtClean="0">
                <a:solidFill>
                  <a:schemeClr val="bg1"/>
                </a:solidFill>
                <a:latin typeface="Trebuchet MS (cuerpo)"/>
              </a:rPr>
              <a:t>) de una distribución es el valor de la variable o promedio de valores  que deja a lo sumo el </a:t>
            </a:r>
            <a:r>
              <a:rPr lang="es-AR" sz="2200" cap="none" dirty="0" smtClean="0">
                <a:solidFill>
                  <a:schemeClr val="bg1"/>
                </a:solidFill>
                <a:latin typeface="Trebuchet MS (cuerpo)"/>
              </a:rPr>
              <a:t>r</a:t>
            </a:r>
            <a:r>
              <a:rPr lang="es-AR" sz="2200" i="0" cap="none" dirty="0" smtClean="0">
                <a:solidFill>
                  <a:schemeClr val="bg1"/>
                </a:solidFill>
                <a:latin typeface="Trebuchet MS (cuerpo)"/>
              </a:rPr>
              <a:t> por ciento de los casos por debajo de él y como máximo el (1 - </a:t>
            </a:r>
            <a:r>
              <a:rPr lang="es-AR" sz="2200" cap="none" dirty="0" smtClean="0">
                <a:solidFill>
                  <a:schemeClr val="bg1"/>
                </a:solidFill>
                <a:latin typeface="Trebuchet MS (cuerpo)"/>
              </a:rPr>
              <a:t>r</a:t>
            </a:r>
            <a:r>
              <a:rPr lang="es-AR" sz="2200" i="0" cap="none" dirty="0" smtClean="0">
                <a:solidFill>
                  <a:schemeClr val="bg1"/>
                </a:solidFill>
                <a:latin typeface="Trebuchet MS (cuerpo)"/>
              </a:rPr>
              <a:t>) por ciento de los casos por encima.</a:t>
            </a:r>
          </a:p>
          <a:p>
            <a:pPr marL="0" indent="0" algn="just">
              <a:spcBef>
                <a:spcPts val="0"/>
              </a:spcBef>
              <a:spcAft>
                <a:spcPts val="1200"/>
              </a:spcAft>
              <a:buNone/>
            </a:pPr>
            <a:r>
              <a:rPr lang="es-AR" sz="2200" i="0" cap="none" dirty="0" smtClean="0">
                <a:solidFill>
                  <a:schemeClr val="bg1"/>
                </a:solidFill>
                <a:latin typeface="Trebuchet MS (cuerpo)"/>
              </a:rPr>
              <a:t>	Su cálculo tiene sentido a partir del nivel ordinal.</a:t>
            </a:r>
          </a:p>
          <a:p>
            <a:pPr marL="0" indent="0" algn="just">
              <a:spcBef>
                <a:spcPts val="0"/>
              </a:spcBef>
              <a:spcAft>
                <a:spcPts val="1200"/>
              </a:spcAft>
              <a:buNone/>
            </a:pPr>
            <a:r>
              <a:rPr lang="es-AR" sz="2200" i="0" dirty="0" smtClean="0">
                <a:solidFill>
                  <a:schemeClr val="bg1"/>
                </a:solidFill>
                <a:latin typeface="Trebuchet MS (cuerpo)"/>
              </a:rPr>
              <a:t>	El subíndice </a:t>
            </a:r>
            <a:r>
              <a:rPr lang="es-AR" sz="2200" cap="none" dirty="0" smtClean="0">
                <a:solidFill>
                  <a:schemeClr val="bg1"/>
                </a:solidFill>
                <a:latin typeface="Trebuchet MS (cuerpo)"/>
              </a:rPr>
              <a:t>r</a:t>
            </a:r>
            <a:r>
              <a:rPr lang="es-AR" sz="2200" i="0" cap="none" dirty="0" smtClean="0">
                <a:solidFill>
                  <a:schemeClr val="bg1"/>
                </a:solidFill>
                <a:latin typeface="Trebuchet MS (cuerpo)"/>
              </a:rPr>
              <a:t> representa el porcentaje de observaciones superadas por </a:t>
            </a:r>
            <a:r>
              <a:rPr lang="es-AR" sz="2200" dirty="0" err="1" smtClean="0">
                <a:solidFill>
                  <a:schemeClr val="bg1"/>
                </a:solidFill>
                <a:latin typeface="Trebuchet MS (cuerpo)"/>
              </a:rPr>
              <a:t>p</a:t>
            </a:r>
            <a:r>
              <a:rPr lang="es-AR" sz="2200" cap="none" baseline="-25000" dirty="0" err="1" smtClean="0">
                <a:solidFill>
                  <a:schemeClr val="bg1"/>
                </a:solidFill>
                <a:latin typeface="Trebuchet MS (cuerpo)"/>
              </a:rPr>
              <a:t>r</a:t>
            </a:r>
            <a:r>
              <a:rPr lang="es-AR" sz="2200" i="0" cap="none" baseline="-25000" dirty="0" smtClean="0">
                <a:solidFill>
                  <a:schemeClr val="bg1"/>
                </a:solidFill>
                <a:latin typeface="Trebuchet MS (cuerpo)"/>
              </a:rPr>
              <a:t>  </a:t>
            </a:r>
            <a:r>
              <a:rPr lang="es-AR" sz="2200" i="0" cap="none" dirty="0" smtClean="0">
                <a:solidFill>
                  <a:schemeClr val="bg1"/>
                </a:solidFill>
                <a:latin typeface="Trebuchet MS (cuerpo)"/>
              </a:rPr>
              <a:t>y se denomina rango </a:t>
            </a:r>
            <a:r>
              <a:rPr lang="es-AR" sz="2200" i="0" cap="none" dirty="0" err="1" smtClean="0">
                <a:solidFill>
                  <a:schemeClr val="bg1"/>
                </a:solidFill>
                <a:latin typeface="Trebuchet MS (cuerpo)"/>
              </a:rPr>
              <a:t>percentilar</a:t>
            </a:r>
            <a:r>
              <a:rPr lang="es-AR" sz="2200" i="0" cap="none" dirty="0" smtClean="0">
                <a:solidFill>
                  <a:schemeClr val="bg1"/>
                </a:solidFill>
                <a:latin typeface="Trebuchet MS (cuerpo)"/>
              </a:rPr>
              <a:t>. Su uso será ilustrado al final de esta unidad.</a:t>
            </a:r>
            <a:endParaRPr lang="es-AR" sz="2200" i="0" dirty="0" smtClean="0">
              <a:solidFill>
                <a:schemeClr val="bg1"/>
              </a:solidFill>
              <a:latin typeface="Trebuchet MS (cuerpo)"/>
            </a:endParaRPr>
          </a:p>
          <a:p>
            <a:pPr marL="0" indent="0" algn="just">
              <a:buNone/>
            </a:pPr>
            <a:r>
              <a:rPr lang="es-AR" sz="2200" i="0" dirty="0" smtClean="0">
                <a:solidFill>
                  <a:schemeClr val="bg1"/>
                </a:solidFill>
                <a:latin typeface="Trebuchet MS (cuerpo)"/>
              </a:rPr>
              <a:t>	Distintos percentiles son: los </a:t>
            </a:r>
            <a:r>
              <a:rPr lang="es-AR" sz="2200" i="0" dirty="0" err="1" smtClean="0">
                <a:solidFill>
                  <a:schemeClr val="bg1"/>
                </a:solidFill>
                <a:latin typeface="Trebuchet MS (cuerpo)"/>
              </a:rPr>
              <a:t>centiles</a:t>
            </a:r>
            <a:r>
              <a:rPr lang="es-AR" sz="2200" i="0" dirty="0" smtClean="0">
                <a:solidFill>
                  <a:schemeClr val="bg1"/>
                </a:solidFill>
                <a:latin typeface="Trebuchet MS (cuerpo)"/>
              </a:rPr>
              <a:t>, </a:t>
            </a:r>
            <a:r>
              <a:rPr lang="es-AR" sz="2200" i="0" dirty="0" err="1" smtClean="0">
                <a:solidFill>
                  <a:schemeClr val="bg1"/>
                </a:solidFill>
                <a:latin typeface="Trebuchet MS (cuerpo)"/>
              </a:rPr>
              <a:t>deciles</a:t>
            </a:r>
            <a:r>
              <a:rPr lang="es-AR" sz="2200" i="0" dirty="0" smtClean="0">
                <a:solidFill>
                  <a:schemeClr val="bg1"/>
                </a:solidFill>
                <a:latin typeface="Trebuchet MS (cuerpo)"/>
              </a:rPr>
              <a:t>, cuartiles, quintiles, entre otros.</a:t>
            </a:r>
          </a:p>
          <a:p>
            <a:pPr marL="0" indent="0" algn="just">
              <a:buNone/>
            </a:pPr>
            <a:endParaRPr lang="es-AR" dirty="0">
              <a:solidFill>
                <a:schemeClr val="bg1"/>
              </a:solidFill>
            </a:endParaRPr>
          </a:p>
        </p:txBody>
      </p:sp>
      <p:sp>
        <p:nvSpPr>
          <p:cNvPr id="2" name="1 Rectángulo"/>
          <p:cNvSpPr/>
          <p:nvPr/>
        </p:nvSpPr>
        <p:spPr>
          <a:xfrm>
            <a:off x="5627914" y="5118730"/>
            <a:ext cx="6096000" cy="1508105"/>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n-ea"/>
                <a:cs typeface="+mn-cs"/>
              </a:rPr>
              <a:t>Medidas de Posición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n-ea"/>
                <a:cs typeface="+mn-cs"/>
              </a:rPr>
              <a:t>Los Percentiles</a:t>
            </a:r>
            <a:endParaRPr kumimoji="0" lang="es-ES" sz="1800" b="0" i="0" u="none" strike="noStrike" kern="0" cap="none" spc="0" normalizeH="0" baseline="0" noProof="0" dirty="0" smtClean="0">
              <a:ln>
                <a:noFill/>
              </a:ln>
              <a:solidFill>
                <a:sysClr val="windowText" lastClr="000000"/>
              </a:solidFill>
              <a:effectLst/>
              <a:uLnTx/>
              <a:uFillTx/>
              <a:latin typeface="Candara"/>
              <a:ea typeface="+mn-ea"/>
              <a:cs typeface="+mn-cs"/>
            </a:endParaRPr>
          </a:p>
        </p:txBody>
      </p:sp>
    </p:spTree>
    <p:extLst>
      <p:ext uri="{BB962C8B-B14F-4D97-AF65-F5344CB8AC3E}">
        <p14:creationId xmlns:p14="http://schemas.microsoft.com/office/powerpoint/2010/main" val="397331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a:xfrm>
            <a:off x="710934" y="559294"/>
            <a:ext cx="10515600" cy="5951430"/>
          </a:xfrm>
        </p:spPr>
        <p:txBody>
          <a:bodyPr>
            <a:normAutofit/>
          </a:bodyPr>
          <a:lstStyle/>
          <a:p>
            <a:pPr marL="0" indent="0" algn="just">
              <a:spcBef>
                <a:spcPts val="0"/>
              </a:spcBef>
              <a:spcAft>
                <a:spcPts val="1200"/>
              </a:spcAft>
              <a:buNone/>
            </a:pPr>
            <a:r>
              <a:rPr lang="es-AR" sz="2200" i="0" dirty="0" smtClean="0">
                <a:solidFill>
                  <a:schemeClr val="bg1"/>
                </a:solidFill>
                <a:latin typeface="Trebuchet MS (cuerpo)"/>
              </a:rPr>
              <a:t>	Los </a:t>
            </a:r>
            <a:r>
              <a:rPr lang="es-AR" sz="2200" i="0" dirty="0">
                <a:solidFill>
                  <a:schemeClr val="bg1"/>
                </a:solidFill>
                <a:latin typeface="Trebuchet MS (cuerpo)"/>
              </a:rPr>
              <a:t>Percentiles más utilizados son los </a:t>
            </a:r>
            <a:r>
              <a:rPr lang="es-AR" sz="2200" i="0" dirty="0" smtClean="0">
                <a:solidFill>
                  <a:schemeClr val="bg1"/>
                </a:solidFill>
                <a:latin typeface="Trebuchet MS (cuerpo)"/>
              </a:rPr>
              <a:t>cuartiles.</a:t>
            </a:r>
            <a:endParaRPr lang="es-AR" sz="2200" i="0" dirty="0">
              <a:solidFill>
                <a:schemeClr val="bg1"/>
              </a:solidFill>
              <a:latin typeface="Trebuchet MS (cuerpo)"/>
            </a:endParaRPr>
          </a:p>
          <a:p>
            <a:pPr marL="0" indent="0" algn="just">
              <a:spcBef>
                <a:spcPts val="0"/>
              </a:spcBef>
              <a:spcAft>
                <a:spcPts val="1200"/>
              </a:spcAft>
              <a:buNone/>
            </a:pPr>
            <a:r>
              <a:rPr lang="es-AR" sz="2200" i="0" dirty="0" smtClean="0">
                <a:solidFill>
                  <a:schemeClr val="bg1"/>
                </a:solidFill>
                <a:latin typeface="Trebuchet MS (cuerpo)"/>
              </a:rPr>
              <a:t>	El </a:t>
            </a:r>
            <a:r>
              <a:rPr lang="es-AR" sz="2200" dirty="0">
                <a:solidFill>
                  <a:schemeClr val="bg1"/>
                </a:solidFill>
                <a:latin typeface="Trebuchet MS (cuerpo)"/>
              </a:rPr>
              <a:t>p</a:t>
            </a:r>
            <a:r>
              <a:rPr lang="es-AR" sz="2200" dirty="0" smtClean="0">
                <a:solidFill>
                  <a:schemeClr val="bg1"/>
                </a:solidFill>
                <a:latin typeface="Trebuchet MS (cuerpo)"/>
              </a:rPr>
              <a:t>rimer </a:t>
            </a:r>
            <a:r>
              <a:rPr lang="es-AR" sz="2200" dirty="0">
                <a:solidFill>
                  <a:schemeClr val="bg1"/>
                </a:solidFill>
                <a:latin typeface="Trebuchet MS (cuerpo)"/>
              </a:rPr>
              <a:t>cuartil </a:t>
            </a:r>
            <a:r>
              <a:rPr lang="es-AR" sz="2200" i="0" dirty="0">
                <a:solidFill>
                  <a:schemeClr val="bg1"/>
                </a:solidFill>
                <a:latin typeface="Trebuchet MS (cuerpo)"/>
              </a:rPr>
              <a:t>(Q</a:t>
            </a:r>
            <a:r>
              <a:rPr lang="es-AR" sz="2200" i="0" baseline="-25000" dirty="0">
                <a:solidFill>
                  <a:schemeClr val="bg1"/>
                </a:solidFill>
                <a:latin typeface="Trebuchet MS (cuerpo)"/>
              </a:rPr>
              <a:t>1</a:t>
            </a:r>
            <a:r>
              <a:rPr lang="es-AR" sz="2200" i="0" dirty="0">
                <a:solidFill>
                  <a:schemeClr val="bg1"/>
                </a:solidFill>
                <a:latin typeface="Trebuchet MS (cuerpo)"/>
              </a:rPr>
              <a:t>)</a:t>
            </a:r>
            <a:r>
              <a:rPr lang="es-AR" sz="2200" i="0" baseline="-25000" dirty="0">
                <a:solidFill>
                  <a:schemeClr val="bg1"/>
                </a:solidFill>
                <a:latin typeface="Trebuchet MS (cuerpo)"/>
              </a:rPr>
              <a:t> </a:t>
            </a:r>
            <a:r>
              <a:rPr lang="es-AR" sz="2200" i="0" dirty="0">
                <a:solidFill>
                  <a:schemeClr val="bg1"/>
                </a:solidFill>
                <a:latin typeface="Trebuchet MS (cuerpo)"/>
              </a:rPr>
              <a:t>es un valor de la variable o promedio de valores de la variable que supera a lo sumo al veinticinco por ciento de las observaciones. </a:t>
            </a:r>
            <a:r>
              <a:rPr lang="es-AR" sz="2200" i="0" dirty="0" smtClean="0">
                <a:solidFill>
                  <a:schemeClr val="bg1"/>
                </a:solidFill>
                <a:latin typeface="Trebuchet MS (cuerpo)"/>
              </a:rPr>
              <a:t>Equivale al percentil veinticinco </a:t>
            </a:r>
            <a:r>
              <a:rPr lang="es-AR" sz="2200" i="0" cap="none" dirty="0" smtClean="0">
                <a:solidFill>
                  <a:schemeClr val="bg1"/>
                </a:solidFill>
                <a:latin typeface="Trebuchet MS (cuerpo)"/>
              </a:rPr>
              <a:t>( </a:t>
            </a:r>
            <a:r>
              <a:rPr lang="es-AR" sz="2200" i="0" dirty="0" smtClean="0">
                <a:solidFill>
                  <a:schemeClr val="bg1"/>
                </a:solidFill>
                <a:latin typeface="Trebuchet MS (cuerpo)"/>
              </a:rPr>
              <a:t>P</a:t>
            </a:r>
            <a:r>
              <a:rPr lang="es-AR" sz="2200" i="0" cap="none" baseline="-25000" dirty="0" smtClean="0">
                <a:solidFill>
                  <a:schemeClr val="bg1"/>
                </a:solidFill>
                <a:latin typeface="Trebuchet MS (cuerpo)"/>
              </a:rPr>
              <a:t>25</a:t>
            </a:r>
            <a:r>
              <a:rPr lang="es-AR" sz="2200" i="0" cap="none" dirty="0" smtClean="0">
                <a:solidFill>
                  <a:schemeClr val="bg1"/>
                </a:solidFill>
                <a:latin typeface="Trebuchet MS (cuerpo)"/>
              </a:rPr>
              <a:t> </a:t>
            </a:r>
            <a:r>
              <a:rPr lang="es-AR" sz="2200" i="0" cap="none" dirty="0">
                <a:solidFill>
                  <a:schemeClr val="bg1"/>
                </a:solidFill>
                <a:latin typeface="Trebuchet MS (cuerpo)"/>
              </a:rPr>
              <a:t>).</a:t>
            </a:r>
            <a:endParaRPr lang="es-AR" sz="2200" i="0" dirty="0">
              <a:solidFill>
                <a:schemeClr val="bg1"/>
              </a:solidFill>
              <a:latin typeface="Trebuchet MS (cuerpo)"/>
            </a:endParaRPr>
          </a:p>
          <a:p>
            <a:pPr marL="0" indent="0" algn="just">
              <a:spcBef>
                <a:spcPts val="0"/>
              </a:spcBef>
              <a:spcAft>
                <a:spcPts val="1200"/>
              </a:spcAft>
              <a:buNone/>
            </a:pPr>
            <a:r>
              <a:rPr lang="es-AR" sz="2200" i="0" dirty="0" smtClean="0">
                <a:solidFill>
                  <a:schemeClr val="bg1"/>
                </a:solidFill>
                <a:latin typeface="Trebuchet MS (cuerpo)"/>
              </a:rPr>
              <a:t>	El </a:t>
            </a:r>
            <a:r>
              <a:rPr lang="es-AR" sz="2200" dirty="0">
                <a:solidFill>
                  <a:schemeClr val="bg1"/>
                </a:solidFill>
                <a:latin typeface="Trebuchet MS (cuerpo)"/>
              </a:rPr>
              <a:t>segundo cuartil </a:t>
            </a:r>
            <a:r>
              <a:rPr lang="es-AR" sz="2200" i="0" dirty="0">
                <a:solidFill>
                  <a:schemeClr val="bg1"/>
                </a:solidFill>
                <a:latin typeface="Trebuchet MS (cuerpo)"/>
              </a:rPr>
              <a:t>(Q</a:t>
            </a:r>
            <a:r>
              <a:rPr lang="es-AR" sz="2200" i="0" baseline="-25000" dirty="0">
                <a:solidFill>
                  <a:schemeClr val="bg1"/>
                </a:solidFill>
                <a:latin typeface="Trebuchet MS (cuerpo)"/>
              </a:rPr>
              <a:t>2</a:t>
            </a:r>
            <a:r>
              <a:rPr lang="es-AR" sz="2200" i="0" dirty="0">
                <a:solidFill>
                  <a:schemeClr val="bg1"/>
                </a:solidFill>
                <a:latin typeface="Trebuchet MS (cuerpo)"/>
              </a:rPr>
              <a:t>)</a:t>
            </a:r>
            <a:r>
              <a:rPr lang="es-AR" sz="2200" i="0" baseline="-25000" dirty="0">
                <a:solidFill>
                  <a:schemeClr val="bg1"/>
                </a:solidFill>
                <a:latin typeface="Trebuchet MS (cuerpo)"/>
              </a:rPr>
              <a:t> </a:t>
            </a:r>
            <a:r>
              <a:rPr lang="es-AR" sz="2200" i="0" dirty="0">
                <a:solidFill>
                  <a:schemeClr val="bg1"/>
                </a:solidFill>
                <a:latin typeface="Trebuchet MS (cuerpo)"/>
              </a:rPr>
              <a:t>es un valor de la variable o promedio de valores de la variable que supera a lo sumo al cincuenta por ciento de las observaciones. </a:t>
            </a:r>
            <a:r>
              <a:rPr lang="es-AR" sz="2200" i="0" dirty="0" smtClean="0">
                <a:solidFill>
                  <a:schemeClr val="bg1"/>
                </a:solidFill>
                <a:latin typeface="Trebuchet MS (cuerpo)"/>
              </a:rPr>
              <a:t>Equivale al percentil cincuenta </a:t>
            </a:r>
            <a:r>
              <a:rPr lang="es-AR" sz="2200" i="0" cap="none" dirty="0" smtClean="0">
                <a:solidFill>
                  <a:schemeClr val="bg1"/>
                </a:solidFill>
                <a:latin typeface="Trebuchet MS (cuerpo)"/>
              </a:rPr>
              <a:t>( </a:t>
            </a:r>
            <a:r>
              <a:rPr lang="es-AR" sz="2200" i="0" dirty="0" smtClean="0">
                <a:solidFill>
                  <a:schemeClr val="bg1"/>
                </a:solidFill>
                <a:latin typeface="Trebuchet MS (cuerpo)"/>
              </a:rPr>
              <a:t>P</a:t>
            </a:r>
            <a:r>
              <a:rPr lang="es-AR" sz="2200" i="0" cap="none" baseline="-25000" dirty="0" smtClean="0">
                <a:solidFill>
                  <a:schemeClr val="bg1"/>
                </a:solidFill>
                <a:latin typeface="Trebuchet MS (cuerpo)"/>
              </a:rPr>
              <a:t>50</a:t>
            </a:r>
            <a:r>
              <a:rPr lang="es-AR" sz="2200" i="0" cap="none" dirty="0" smtClean="0">
                <a:solidFill>
                  <a:schemeClr val="bg1"/>
                </a:solidFill>
                <a:latin typeface="Trebuchet MS (cuerpo)"/>
              </a:rPr>
              <a:t> ), también llamado </a:t>
            </a:r>
            <a:r>
              <a:rPr lang="es-AR" sz="2200" cap="none" dirty="0" smtClean="0">
                <a:solidFill>
                  <a:schemeClr val="bg1"/>
                </a:solidFill>
                <a:latin typeface="Trebuchet MS (cuerpo)"/>
              </a:rPr>
              <a:t>Mediana</a:t>
            </a:r>
            <a:r>
              <a:rPr lang="es-AR" sz="2200" i="0" cap="none" dirty="0" smtClean="0">
                <a:solidFill>
                  <a:schemeClr val="bg1"/>
                </a:solidFill>
                <a:latin typeface="Trebuchet MS (cuerpo)"/>
              </a:rPr>
              <a:t>.</a:t>
            </a:r>
            <a:endParaRPr lang="es-AR" sz="2200" i="0" dirty="0">
              <a:solidFill>
                <a:schemeClr val="bg1"/>
              </a:solidFill>
              <a:latin typeface="Trebuchet MS (cuerpo)"/>
            </a:endParaRPr>
          </a:p>
          <a:p>
            <a:pPr marL="0" indent="0" algn="just">
              <a:spcBef>
                <a:spcPts val="0"/>
              </a:spcBef>
              <a:buNone/>
            </a:pPr>
            <a:r>
              <a:rPr lang="es-AR" sz="2200" i="0" dirty="0" smtClean="0">
                <a:solidFill>
                  <a:schemeClr val="bg1"/>
                </a:solidFill>
                <a:latin typeface="Trebuchet MS (cuerpo)"/>
              </a:rPr>
              <a:t>	El </a:t>
            </a:r>
            <a:r>
              <a:rPr lang="es-AR" sz="2200" dirty="0">
                <a:solidFill>
                  <a:schemeClr val="bg1"/>
                </a:solidFill>
                <a:latin typeface="Trebuchet MS (cuerpo)"/>
              </a:rPr>
              <a:t>tercer cuartil </a:t>
            </a:r>
            <a:r>
              <a:rPr lang="es-AR" sz="2200" i="0" dirty="0">
                <a:solidFill>
                  <a:schemeClr val="bg1"/>
                </a:solidFill>
                <a:latin typeface="Trebuchet MS (cuerpo)"/>
              </a:rPr>
              <a:t>(Q</a:t>
            </a:r>
            <a:r>
              <a:rPr lang="es-AR" sz="2200" i="0" baseline="-25000" dirty="0">
                <a:solidFill>
                  <a:schemeClr val="bg1"/>
                </a:solidFill>
                <a:latin typeface="Trebuchet MS (cuerpo)"/>
              </a:rPr>
              <a:t>3</a:t>
            </a:r>
            <a:r>
              <a:rPr lang="es-AR" sz="2200" i="0" dirty="0">
                <a:solidFill>
                  <a:schemeClr val="bg1"/>
                </a:solidFill>
                <a:latin typeface="Trebuchet MS (cuerpo)"/>
              </a:rPr>
              <a:t>)</a:t>
            </a:r>
            <a:r>
              <a:rPr lang="es-AR" sz="2200" i="0" baseline="-25000" dirty="0">
                <a:solidFill>
                  <a:schemeClr val="bg1"/>
                </a:solidFill>
                <a:latin typeface="Trebuchet MS (cuerpo)"/>
              </a:rPr>
              <a:t> </a:t>
            </a:r>
            <a:r>
              <a:rPr lang="es-AR" sz="2200" i="0" dirty="0">
                <a:solidFill>
                  <a:schemeClr val="bg1"/>
                </a:solidFill>
                <a:latin typeface="Trebuchet MS (cuerpo)"/>
              </a:rPr>
              <a:t>es un valor de la variable o promedio de valores de la variable que supera a lo sumo al setenta y cinco por ciento de las observaciones. </a:t>
            </a:r>
            <a:endParaRPr lang="es-AR" sz="2200" i="0" dirty="0" smtClean="0">
              <a:solidFill>
                <a:schemeClr val="bg1"/>
              </a:solidFill>
              <a:latin typeface="Trebuchet MS (cuerpo)"/>
            </a:endParaRPr>
          </a:p>
          <a:p>
            <a:pPr marL="0" indent="0" algn="just">
              <a:spcBef>
                <a:spcPts val="0"/>
              </a:spcBef>
              <a:spcAft>
                <a:spcPts val="1200"/>
              </a:spcAft>
              <a:buNone/>
            </a:pPr>
            <a:r>
              <a:rPr lang="es-AR" sz="2200" i="0" dirty="0" smtClean="0">
                <a:solidFill>
                  <a:schemeClr val="bg1"/>
                </a:solidFill>
                <a:latin typeface="Trebuchet MS (cuerpo)"/>
              </a:rPr>
              <a:t>Equivale al percentil setenta y cinco </a:t>
            </a:r>
            <a:r>
              <a:rPr lang="es-AR" sz="2200" i="0" cap="none" dirty="0" smtClean="0">
                <a:solidFill>
                  <a:schemeClr val="bg1"/>
                </a:solidFill>
                <a:latin typeface="Trebuchet MS (cuerpo)"/>
              </a:rPr>
              <a:t>( </a:t>
            </a:r>
            <a:r>
              <a:rPr lang="es-AR" sz="2200" i="0" dirty="0" smtClean="0">
                <a:solidFill>
                  <a:schemeClr val="bg1"/>
                </a:solidFill>
                <a:latin typeface="Trebuchet MS (cuerpo)"/>
              </a:rPr>
              <a:t>P</a:t>
            </a:r>
            <a:r>
              <a:rPr lang="es-AR" sz="2200" i="0" cap="none" baseline="-25000" dirty="0" smtClean="0">
                <a:solidFill>
                  <a:schemeClr val="bg1"/>
                </a:solidFill>
                <a:latin typeface="Trebuchet MS (cuerpo)"/>
              </a:rPr>
              <a:t>75</a:t>
            </a:r>
            <a:r>
              <a:rPr lang="es-AR" sz="2200" i="0" cap="none" dirty="0" smtClean="0">
                <a:solidFill>
                  <a:schemeClr val="bg1"/>
                </a:solidFill>
                <a:latin typeface="Trebuchet MS (cuerpo)"/>
              </a:rPr>
              <a:t> ).</a:t>
            </a:r>
            <a:endParaRPr lang="es-AR" sz="2200" i="0" cap="none" dirty="0">
              <a:solidFill>
                <a:schemeClr val="bg1"/>
              </a:solidFill>
              <a:latin typeface="Trebuchet MS (cuerpo)"/>
            </a:endParaRPr>
          </a:p>
          <a:p>
            <a:pPr marL="0" indent="0" algn="just">
              <a:spcBef>
                <a:spcPts val="0"/>
              </a:spcBef>
              <a:spcAft>
                <a:spcPts val="1200"/>
              </a:spcAft>
              <a:buNone/>
            </a:pPr>
            <a:r>
              <a:rPr lang="es-AR" sz="2200" i="0" dirty="0" smtClean="0">
                <a:solidFill>
                  <a:schemeClr val="bg1"/>
                </a:solidFill>
                <a:latin typeface="Trebuchet MS (cuerpo)"/>
              </a:rPr>
              <a:t>Ejemplo</a:t>
            </a:r>
            <a:r>
              <a:rPr lang="es-AR" sz="2200" i="0" dirty="0">
                <a:solidFill>
                  <a:schemeClr val="bg1"/>
                </a:solidFill>
                <a:latin typeface="Trebuchet MS (cuerpo)"/>
              </a:rPr>
              <a:t>: Se midió el tiempo de reacción ante un estímulo de 1000 sujetos y se obtuvo la distribución de frecuencias cuya representación es la siguiente.</a:t>
            </a:r>
          </a:p>
          <a:p>
            <a:pPr marL="0" indent="0" algn="just">
              <a:buNone/>
            </a:pPr>
            <a:endParaRPr lang="es-AR" sz="2200" dirty="0">
              <a:solidFill>
                <a:schemeClr val="bg1"/>
              </a:solidFill>
              <a:latin typeface="Trebuchet MS (cuerpo)"/>
            </a:endParaRPr>
          </a:p>
        </p:txBody>
      </p:sp>
      <p:sp>
        <p:nvSpPr>
          <p:cNvPr id="4" name="3 Rectángulo"/>
          <p:cNvSpPr/>
          <p:nvPr/>
        </p:nvSpPr>
        <p:spPr>
          <a:xfrm>
            <a:off x="7315199" y="5515959"/>
            <a:ext cx="4201885" cy="800219"/>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n-ea"/>
                <a:cs typeface="+mn-cs"/>
              </a:rPr>
              <a:t>Los Cuartiles</a:t>
            </a:r>
            <a:endParaRPr kumimoji="0" lang="es-ES" sz="1800" b="0" i="0" u="none" strike="noStrike" kern="0" cap="none" spc="0" normalizeH="0" baseline="0" noProof="0" dirty="0" smtClean="0">
              <a:ln>
                <a:noFill/>
              </a:ln>
              <a:solidFill>
                <a:sysClr val="windowText" lastClr="000000"/>
              </a:solidFill>
              <a:effectLst/>
              <a:uLnTx/>
              <a:uFillTx/>
              <a:latin typeface="Candara"/>
              <a:ea typeface="+mn-ea"/>
              <a:cs typeface="+mn-cs"/>
            </a:endParaRPr>
          </a:p>
        </p:txBody>
      </p:sp>
    </p:spTree>
    <p:extLst>
      <p:ext uri="{BB962C8B-B14F-4D97-AF65-F5344CB8AC3E}">
        <p14:creationId xmlns:p14="http://schemas.microsoft.com/office/powerpoint/2010/main" val="2491419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Marcador de contenido 2"/>
          <p:cNvSpPr txBox="1">
            <a:spLocks/>
          </p:cNvSpPr>
          <p:nvPr/>
        </p:nvSpPr>
        <p:spPr>
          <a:xfrm>
            <a:off x="838200" y="204187"/>
            <a:ext cx="10515600" cy="3461728"/>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6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6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endParaRPr kumimoji="0" lang="es-AR" sz="2600" b="0" i="0" u="none" strike="noStrike" kern="1200" cap="none" spc="0" normalizeH="0" baseline="0" noProof="0" dirty="0">
              <a:ln>
                <a:noFill/>
              </a:ln>
              <a:solidFill>
                <a:sysClr val="windowText" lastClr="000000"/>
              </a:solidFill>
              <a:effectLst/>
              <a:uLnTx/>
              <a:uFillTx/>
              <a:latin typeface="Tw Cen MT" panose="020B0602020104020603"/>
              <a:ea typeface="+mn-ea"/>
              <a:cs typeface="+mn-cs"/>
            </a:endParaRPr>
          </a:p>
        </p:txBody>
      </p:sp>
      <p:grpSp>
        <p:nvGrpSpPr>
          <p:cNvPr id="46" name="Grupo 4">
            <a:extLst>
              <a:ext uri="{FF2B5EF4-FFF2-40B4-BE49-F238E27FC236}">
                <a16:creationId xmlns:a16="http://schemas.microsoft.com/office/drawing/2014/main" id="{A7345994-8251-4074-A88D-CAE29A6B13DD}"/>
              </a:ext>
            </a:extLst>
          </p:cNvPr>
          <p:cNvGrpSpPr/>
          <p:nvPr/>
        </p:nvGrpSpPr>
        <p:grpSpPr>
          <a:xfrm>
            <a:off x="2503714" y="619082"/>
            <a:ext cx="7184571" cy="3046833"/>
            <a:chOff x="2127380" y="3361063"/>
            <a:chExt cx="7184571" cy="3046833"/>
          </a:xfrm>
        </p:grpSpPr>
        <p:cxnSp>
          <p:nvCxnSpPr>
            <p:cNvPr id="47" name="Conector recto 5">
              <a:extLst>
                <a:ext uri="{FF2B5EF4-FFF2-40B4-BE49-F238E27FC236}">
                  <a16:creationId xmlns:a16="http://schemas.microsoft.com/office/drawing/2014/main" id="{AB8D4BC2-2A23-4D78-893D-E1B6A354953A}"/>
                </a:ext>
              </a:extLst>
            </p:cNvPr>
            <p:cNvCxnSpPr/>
            <p:nvPr/>
          </p:nvCxnSpPr>
          <p:spPr>
            <a:xfrm>
              <a:off x="2127380" y="5873823"/>
              <a:ext cx="0" cy="520755"/>
            </a:xfrm>
            <a:prstGeom prst="line">
              <a:avLst/>
            </a:prstGeom>
            <a:noFill/>
            <a:ln w="9525" cap="flat" cmpd="sng" algn="ctr">
              <a:solidFill>
                <a:sysClr val="windowText" lastClr="000000"/>
              </a:solidFill>
              <a:prstDash val="solid"/>
            </a:ln>
            <a:effectLst/>
          </p:spPr>
        </p:cxnSp>
        <p:cxnSp>
          <p:nvCxnSpPr>
            <p:cNvPr id="48" name="Conector recto 6">
              <a:extLst>
                <a:ext uri="{FF2B5EF4-FFF2-40B4-BE49-F238E27FC236}">
                  <a16:creationId xmlns:a16="http://schemas.microsoft.com/office/drawing/2014/main" id="{1EA66507-FB27-4980-AFFD-AC43D3B63EEE}"/>
                </a:ext>
              </a:extLst>
            </p:cNvPr>
            <p:cNvCxnSpPr/>
            <p:nvPr/>
          </p:nvCxnSpPr>
          <p:spPr>
            <a:xfrm>
              <a:off x="9311951" y="5846710"/>
              <a:ext cx="0" cy="520755"/>
            </a:xfrm>
            <a:prstGeom prst="line">
              <a:avLst/>
            </a:prstGeom>
            <a:noFill/>
            <a:ln w="9525" cap="flat" cmpd="sng" algn="ctr">
              <a:solidFill>
                <a:sysClr val="windowText" lastClr="000000"/>
              </a:solidFill>
              <a:prstDash val="solid"/>
            </a:ln>
            <a:effectLst/>
          </p:spPr>
        </p:cxnSp>
        <p:cxnSp>
          <p:nvCxnSpPr>
            <p:cNvPr id="49" name="Conector recto 7">
              <a:extLst>
                <a:ext uri="{FF2B5EF4-FFF2-40B4-BE49-F238E27FC236}">
                  <a16:creationId xmlns:a16="http://schemas.microsoft.com/office/drawing/2014/main" id="{8C2F868E-792B-48C4-A453-519279972143}"/>
                </a:ext>
              </a:extLst>
            </p:cNvPr>
            <p:cNvCxnSpPr/>
            <p:nvPr/>
          </p:nvCxnSpPr>
          <p:spPr>
            <a:xfrm>
              <a:off x="3570514" y="5887141"/>
              <a:ext cx="0" cy="520755"/>
            </a:xfrm>
            <a:prstGeom prst="line">
              <a:avLst/>
            </a:prstGeom>
            <a:noFill/>
            <a:ln w="9525" cap="flat" cmpd="sng" algn="ctr">
              <a:solidFill>
                <a:sysClr val="windowText" lastClr="000000"/>
              </a:solidFill>
              <a:prstDash val="solid"/>
            </a:ln>
            <a:effectLst/>
          </p:spPr>
        </p:cxnSp>
        <p:cxnSp>
          <p:nvCxnSpPr>
            <p:cNvPr id="50" name="Conector recto 8">
              <a:extLst>
                <a:ext uri="{FF2B5EF4-FFF2-40B4-BE49-F238E27FC236}">
                  <a16:creationId xmlns:a16="http://schemas.microsoft.com/office/drawing/2014/main" id="{90B9BB9D-9627-4CF8-AB81-71F2891795C1}"/>
                </a:ext>
              </a:extLst>
            </p:cNvPr>
            <p:cNvCxnSpPr/>
            <p:nvPr/>
          </p:nvCxnSpPr>
          <p:spPr>
            <a:xfrm>
              <a:off x="4441372" y="5887140"/>
              <a:ext cx="0" cy="520755"/>
            </a:xfrm>
            <a:prstGeom prst="line">
              <a:avLst/>
            </a:prstGeom>
            <a:noFill/>
            <a:ln w="9525" cap="flat" cmpd="sng" algn="ctr">
              <a:solidFill>
                <a:sysClr val="windowText" lastClr="000000"/>
              </a:solidFill>
              <a:prstDash val="solid"/>
            </a:ln>
            <a:effectLst/>
          </p:spPr>
        </p:cxnSp>
        <p:cxnSp>
          <p:nvCxnSpPr>
            <p:cNvPr id="51" name="Conector recto 9">
              <a:extLst>
                <a:ext uri="{FF2B5EF4-FFF2-40B4-BE49-F238E27FC236}">
                  <a16:creationId xmlns:a16="http://schemas.microsoft.com/office/drawing/2014/main" id="{82270EC5-859F-43C5-9A5B-5B4CA71BE9FC}"/>
                </a:ext>
              </a:extLst>
            </p:cNvPr>
            <p:cNvCxnSpPr/>
            <p:nvPr/>
          </p:nvCxnSpPr>
          <p:spPr>
            <a:xfrm>
              <a:off x="5349551" y="5873824"/>
              <a:ext cx="0" cy="520755"/>
            </a:xfrm>
            <a:prstGeom prst="line">
              <a:avLst/>
            </a:prstGeom>
            <a:noFill/>
            <a:ln w="9525" cap="flat" cmpd="sng" algn="ctr">
              <a:solidFill>
                <a:sysClr val="windowText" lastClr="000000"/>
              </a:solidFill>
              <a:prstDash val="solid"/>
            </a:ln>
            <a:effectLst/>
          </p:spPr>
        </p:cxnSp>
        <p:cxnSp>
          <p:nvCxnSpPr>
            <p:cNvPr id="52" name="Conector recto de flecha 10">
              <a:extLst>
                <a:ext uri="{FF2B5EF4-FFF2-40B4-BE49-F238E27FC236}">
                  <a16:creationId xmlns:a16="http://schemas.microsoft.com/office/drawing/2014/main" id="{DD1D1E68-3D32-4BAD-9A07-27C7E6DE9F6A}"/>
                </a:ext>
              </a:extLst>
            </p:cNvPr>
            <p:cNvCxnSpPr/>
            <p:nvPr/>
          </p:nvCxnSpPr>
          <p:spPr>
            <a:xfrm flipV="1">
              <a:off x="2136710" y="6223518"/>
              <a:ext cx="1433804" cy="3159"/>
            </a:xfrm>
            <a:prstGeom prst="straightConnector1">
              <a:avLst/>
            </a:prstGeom>
            <a:noFill/>
            <a:ln w="9525" cap="flat" cmpd="sng" algn="ctr">
              <a:solidFill>
                <a:sysClr val="windowText" lastClr="000000"/>
              </a:solidFill>
              <a:prstDash val="solid"/>
              <a:headEnd type="arrow"/>
              <a:tailEnd type="arrow"/>
            </a:ln>
            <a:effectLst/>
          </p:spPr>
        </p:cxnSp>
        <p:cxnSp>
          <p:nvCxnSpPr>
            <p:cNvPr id="53" name="Conector recto de flecha 11">
              <a:extLst>
                <a:ext uri="{FF2B5EF4-FFF2-40B4-BE49-F238E27FC236}">
                  <a16:creationId xmlns:a16="http://schemas.microsoft.com/office/drawing/2014/main" id="{4E5C6AAD-3916-4C35-BF40-596B4BE80BD5}"/>
                </a:ext>
              </a:extLst>
            </p:cNvPr>
            <p:cNvCxnSpPr/>
            <p:nvPr/>
          </p:nvCxnSpPr>
          <p:spPr>
            <a:xfrm>
              <a:off x="3570514" y="6223518"/>
              <a:ext cx="861527" cy="0"/>
            </a:xfrm>
            <a:prstGeom prst="straightConnector1">
              <a:avLst/>
            </a:prstGeom>
            <a:noFill/>
            <a:ln w="9525" cap="flat" cmpd="sng" algn="ctr">
              <a:solidFill>
                <a:sysClr val="windowText" lastClr="000000"/>
              </a:solidFill>
              <a:prstDash val="solid"/>
              <a:headEnd type="arrow"/>
              <a:tailEnd type="arrow"/>
            </a:ln>
            <a:effectLst/>
          </p:spPr>
        </p:cxnSp>
        <p:cxnSp>
          <p:nvCxnSpPr>
            <p:cNvPr id="54" name="Conector recto de flecha 12">
              <a:extLst>
                <a:ext uri="{FF2B5EF4-FFF2-40B4-BE49-F238E27FC236}">
                  <a16:creationId xmlns:a16="http://schemas.microsoft.com/office/drawing/2014/main" id="{C8ADF92E-379C-4E9F-8B5B-5B9C039918B6}"/>
                </a:ext>
              </a:extLst>
            </p:cNvPr>
            <p:cNvCxnSpPr/>
            <p:nvPr/>
          </p:nvCxnSpPr>
          <p:spPr>
            <a:xfrm>
              <a:off x="4441372" y="6223518"/>
              <a:ext cx="908179" cy="0"/>
            </a:xfrm>
            <a:prstGeom prst="straightConnector1">
              <a:avLst/>
            </a:prstGeom>
            <a:noFill/>
            <a:ln w="9525" cap="flat" cmpd="sng" algn="ctr">
              <a:solidFill>
                <a:sysClr val="windowText" lastClr="000000"/>
              </a:solidFill>
              <a:prstDash val="solid"/>
              <a:headEnd type="arrow"/>
              <a:tailEnd type="arrow"/>
            </a:ln>
            <a:effectLst/>
          </p:spPr>
        </p:cxnSp>
        <p:cxnSp>
          <p:nvCxnSpPr>
            <p:cNvPr id="55" name="Conector recto de flecha 13">
              <a:extLst>
                <a:ext uri="{FF2B5EF4-FFF2-40B4-BE49-F238E27FC236}">
                  <a16:creationId xmlns:a16="http://schemas.microsoft.com/office/drawing/2014/main" id="{7A3317EF-9682-4A19-8B56-470001BC08F9}"/>
                </a:ext>
              </a:extLst>
            </p:cNvPr>
            <p:cNvCxnSpPr/>
            <p:nvPr/>
          </p:nvCxnSpPr>
          <p:spPr>
            <a:xfrm>
              <a:off x="5349551" y="6223518"/>
              <a:ext cx="3962400" cy="0"/>
            </a:xfrm>
            <a:prstGeom prst="straightConnector1">
              <a:avLst/>
            </a:prstGeom>
            <a:noFill/>
            <a:ln w="9525" cap="flat" cmpd="sng" algn="ctr">
              <a:solidFill>
                <a:sysClr val="windowText" lastClr="000000"/>
              </a:solidFill>
              <a:prstDash val="solid"/>
              <a:headEnd type="arrow"/>
              <a:tailEnd type="arrow"/>
            </a:ln>
            <a:effectLst/>
          </p:spPr>
        </p:cxnSp>
        <p:grpSp>
          <p:nvGrpSpPr>
            <p:cNvPr id="56" name="Grupo 14">
              <a:extLst>
                <a:ext uri="{FF2B5EF4-FFF2-40B4-BE49-F238E27FC236}">
                  <a16:creationId xmlns:a16="http://schemas.microsoft.com/office/drawing/2014/main" id="{5F148B76-2B9A-40EB-B2D4-C98F644CF60C}"/>
                </a:ext>
              </a:extLst>
            </p:cNvPr>
            <p:cNvGrpSpPr/>
            <p:nvPr/>
          </p:nvGrpSpPr>
          <p:grpSpPr>
            <a:xfrm>
              <a:off x="2127380" y="3361063"/>
              <a:ext cx="7184571" cy="1817594"/>
              <a:chOff x="2127380" y="3361063"/>
              <a:chExt cx="7184571" cy="1817594"/>
            </a:xfrm>
          </p:grpSpPr>
          <p:cxnSp>
            <p:nvCxnSpPr>
              <p:cNvPr id="57" name="Conector recto 15">
                <a:extLst>
                  <a:ext uri="{FF2B5EF4-FFF2-40B4-BE49-F238E27FC236}">
                    <a16:creationId xmlns:a16="http://schemas.microsoft.com/office/drawing/2014/main" id="{0193F7D5-2C8F-427E-AC68-ECD3327FC4FE}"/>
                  </a:ext>
                </a:extLst>
              </p:cNvPr>
              <p:cNvCxnSpPr/>
              <p:nvPr/>
            </p:nvCxnSpPr>
            <p:spPr>
              <a:xfrm flipV="1">
                <a:off x="2127380" y="5169159"/>
                <a:ext cx="7156579" cy="1"/>
              </a:xfrm>
              <a:prstGeom prst="line">
                <a:avLst/>
              </a:prstGeom>
              <a:noFill/>
              <a:ln w="25400" cap="flat" cmpd="sng" algn="ctr">
                <a:solidFill>
                  <a:sysClr val="windowText" lastClr="000000"/>
                </a:solidFill>
                <a:prstDash val="solid"/>
              </a:ln>
              <a:effectLst/>
            </p:spPr>
          </p:cxnSp>
          <p:grpSp>
            <p:nvGrpSpPr>
              <p:cNvPr id="58" name="Grupo 16">
                <a:extLst>
                  <a:ext uri="{FF2B5EF4-FFF2-40B4-BE49-F238E27FC236}">
                    <a16:creationId xmlns:a16="http://schemas.microsoft.com/office/drawing/2014/main" id="{78B4B15D-EE87-42CE-B0D4-9CD0E6B569AB}"/>
                  </a:ext>
                </a:extLst>
              </p:cNvPr>
              <p:cNvGrpSpPr/>
              <p:nvPr/>
            </p:nvGrpSpPr>
            <p:grpSpPr>
              <a:xfrm>
                <a:off x="2136710" y="3361063"/>
                <a:ext cx="7175241" cy="1817594"/>
                <a:chOff x="2136710" y="3360896"/>
                <a:chExt cx="7175241" cy="1817594"/>
              </a:xfrm>
            </p:grpSpPr>
            <p:sp>
              <p:nvSpPr>
                <p:cNvPr id="59" name="Forma libre 7">
                  <a:extLst>
                    <a:ext uri="{FF2B5EF4-FFF2-40B4-BE49-F238E27FC236}">
                      <a16:creationId xmlns:a16="http://schemas.microsoft.com/office/drawing/2014/main" id="{3FE30CB7-D051-4EE8-A1E9-2A865F52072D}"/>
                    </a:ext>
                  </a:extLst>
                </p:cNvPr>
                <p:cNvSpPr/>
                <p:nvPr/>
              </p:nvSpPr>
              <p:spPr>
                <a:xfrm>
                  <a:off x="2136710" y="3360896"/>
                  <a:ext cx="7175241" cy="1817594"/>
                </a:xfrm>
                <a:custGeom>
                  <a:avLst/>
                  <a:gdLst>
                    <a:gd name="connsiteX0" fmla="*/ 0 w 7175241"/>
                    <a:gd name="connsiteY0" fmla="*/ 1808263 h 1817594"/>
                    <a:gd name="connsiteX1" fmla="*/ 1912776 w 7175241"/>
                    <a:gd name="connsiteY1" fmla="*/ 7455 h 1817594"/>
                    <a:gd name="connsiteX2" fmla="*/ 3760237 w 7175241"/>
                    <a:gd name="connsiteY2" fmla="*/ 1192443 h 1817594"/>
                    <a:gd name="connsiteX3" fmla="*/ 7175241 w 7175241"/>
                    <a:gd name="connsiteY3" fmla="*/ 1817594 h 1817594"/>
                  </a:gdLst>
                  <a:ahLst/>
                  <a:cxnLst>
                    <a:cxn ang="0">
                      <a:pos x="connsiteX0" y="connsiteY0"/>
                    </a:cxn>
                    <a:cxn ang="0">
                      <a:pos x="connsiteX1" y="connsiteY1"/>
                    </a:cxn>
                    <a:cxn ang="0">
                      <a:pos x="connsiteX2" y="connsiteY2"/>
                    </a:cxn>
                    <a:cxn ang="0">
                      <a:pos x="connsiteX3" y="connsiteY3"/>
                    </a:cxn>
                  </a:cxnLst>
                  <a:rect l="l" t="t" r="r" b="b"/>
                  <a:pathLst>
                    <a:path w="7175241" h="1817594">
                      <a:moveTo>
                        <a:pt x="0" y="1808263"/>
                      </a:moveTo>
                      <a:cubicBezTo>
                        <a:pt x="643035" y="959177"/>
                        <a:pt x="1286070" y="110092"/>
                        <a:pt x="1912776" y="7455"/>
                      </a:cubicBezTo>
                      <a:cubicBezTo>
                        <a:pt x="2539482" y="-95182"/>
                        <a:pt x="2883160" y="890753"/>
                        <a:pt x="3760237" y="1192443"/>
                      </a:cubicBezTo>
                      <a:cubicBezTo>
                        <a:pt x="4637315" y="1494133"/>
                        <a:pt x="5906278" y="1655863"/>
                        <a:pt x="7175241" y="1817594"/>
                      </a:cubicBezTo>
                    </a:path>
                  </a:pathLst>
                </a:custGeom>
                <a:noFill/>
                <a:ln w="25400" cap="flat" cmpd="sng" algn="ctr">
                  <a:solidFill>
                    <a:sysClr val="windowText" lastClr="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smtClean="0">
                    <a:ln>
                      <a:noFill/>
                    </a:ln>
                    <a:solidFill>
                      <a:prstClr val="white"/>
                    </a:solidFill>
                    <a:effectLst/>
                    <a:uLnTx/>
                    <a:uFillTx/>
                    <a:latin typeface="Tw Cen MT" panose="020B0602020104020603"/>
                    <a:ea typeface="+mn-ea"/>
                    <a:cs typeface="+mn-cs"/>
                  </a:endParaRPr>
                </a:p>
              </p:txBody>
            </p:sp>
            <p:cxnSp>
              <p:nvCxnSpPr>
                <p:cNvPr id="60" name="Conector recto 18">
                  <a:extLst>
                    <a:ext uri="{FF2B5EF4-FFF2-40B4-BE49-F238E27FC236}">
                      <a16:creationId xmlns:a16="http://schemas.microsoft.com/office/drawing/2014/main" id="{58164FDC-F8E3-4AA2-95AE-C2FB119ED54D}"/>
                    </a:ext>
                  </a:extLst>
                </p:cNvPr>
                <p:cNvCxnSpPr/>
                <p:nvPr/>
              </p:nvCxnSpPr>
              <p:spPr>
                <a:xfrm flipH="1">
                  <a:off x="3638939" y="3526971"/>
                  <a:ext cx="27992" cy="1642188"/>
                </a:xfrm>
                <a:prstGeom prst="line">
                  <a:avLst/>
                </a:prstGeom>
                <a:noFill/>
                <a:ln w="15875" cap="flat" cmpd="sng" algn="ctr">
                  <a:solidFill>
                    <a:sysClr val="windowText" lastClr="000000"/>
                  </a:solidFill>
                  <a:prstDash val="solid"/>
                </a:ln>
                <a:effectLst/>
              </p:spPr>
            </p:cxnSp>
            <p:cxnSp>
              <p:nvCxnSpPr>
                <p:cNvPr id="61" name="Conector recto 19">
                  <a:extLst>
                    <a:ext uri="{FF2B5EF4-FFF2-40B4-BE49-F238E27FC236}">
                      <a16:creationId xmlns:a16="http://schemas.microsoft.com/office/drawing/2014/main" id="{00BBA2D6-0994-4757-929B-968081B601A1}"/>
                    </a:ext>
                  </a:extLst>
                </p:cNvPr>
                <p:cNvCxnSpPr/>
                <p:nvPr/>
              </p:nvCxnSpPr>
              <p:spPr>
                <a:xfrm flipH="1">
                  <a:off x="3116424" y="3928188"/>
                  <a:ext cx="37323" cy="1250302"/>
                </a:xfrm>
                <a:prstGeom prst="line">
                  <a:avLst/>
                </a:prstGeom>
                <a:noFill/>
                <a:ln w="15875" cap="flat" cmpd="sng" algn="ctr">
                  <a:solidFill>
                    <a:sysClr val="windowText" lastClr="000000"/>
                  </a:solidFill>
                  <a:prstDash val="solid"/>
                </a:ln>
                <a:effectLst/>
              </p:spPr>
            </p:cxnSp>
            <p:cxnSp>
              <p:nvCxnSpPr>
                <p:cNvPr id="62" name="Conector recto 21">
                  <a:extLst>
                    <a:ext uri="{FF2B5EF4-FFF2-40B4-BE49-F238E27FC236}">
                      <a16:creationId xmlns:a16="http://schemas.microsoft.com/office/drawing/2014/main" id="{4F37D651-9897-41D7-B77E-681A17ECE8D8}"/>
                    </a:ext>
                  </a:extLst>
                </p:cNvPr>
                <p:cNvCxnSpPr/>
                <p:nvPr/>
              </p:nvCxnSpPr>
              <p:spPr>
                <a:xfrm>
                  <a:off x="2385094" y="4879910"/>
                  <a:ext cx="0" cy="289249"/>
                </a:xfrm>
                <a:prstGeom prst="line">
                  <a:avLst/>
                </a:prstGeom>
                <a:noFill/>
                <a:ln w="15875" cap="flat" cmpd="sng" algn="ctr">
                  <a:solidFill>
                    <a:sysClr val="windowText" lastClr="000000"/>
                  </a:solidFill>
                  <a:prstDash val="solid"/>
                </a:ln>
                <a:effectLst/>
              </p:spPr>
            </p:cxnSp>
            <p:cxnSp>
              <p:nvCxnSpPr>
                <p:cNvPr id="63" name="Conector recto 22">
                  <a:extLst>
                    <a:ext uri="{FF2B5EF4-FFF2-40B4-BE49-F238E27FC236}">
                      <a16:creationId xmlns:a16="http://schemas.microsoft.com/office/drawing/2014/main" id="{03A57AC7-6E30-42AB-A6D4-6D6686D1FBFE}"/>
                    </a:ext>
                  </a:extLst>
                </p:cNvPr>
                <p:cNvCxnSpPr/>
                <p:nvPr/>
              </p:nvCxnSpPr>
              <p:spPr>
                <a:xfrm>
                  <a:off x="5327780" y="4217437"/>
                  <a:ext cx="0" cy="961053"/>
                </a:xfrm>
                <a:prstGeom prst="line">
                  <a:avLst/>
                </a:prstGeom>
                <a:noFill/>
                <a:ln w="15875" cap="flat" cmpd="sng" algn="ctr">
                  <a:solidFill>
                    <a:sysClr val="windowText" lastClr="000000"/>
                  </a:solidFill>
                  <a:prstDash val="solid"/>
                </a:ln>
                <a:effectLst/>
              </p:spPr>
            </p:cxnSp>
            <p:cxnSp>
              <p:nvCxnSpPr>
                <p:cNvPr id="64" name="Conector recto 23">
                  <a:extLst>
                    <a:ext uri="{FF2B5EF4-FFF2-40B4-BE49-F238E27FC236}">
                      <a16:creationId xmlns:a16="http://schemas.microsoft.com/office/drawing/2014/main" id="{1DBBE2A1-FD20-44DE-B7A3-38F7C1413E0D}"/>
                    </a:ext>
                  </a:extLst>
                </p:cNvPr>
                <p:cNvCxnSpPr/>
                <p:nvPr/>
              </p:nvCxnSpPr>
              <p:spPr>
                <a:xfrm flipH="1">
                  <a:off x="6451824" y="4702629"/>
                  <a:ext cx="1" cy="475861"/>
                </a:xfrm>
                <a:prstGeom prst="line">
                  <a:avLst/>
                </a:prstGeom>
                <a:noFill/>
                <a:ln w="15875" cap="flat" cmpd="sng" algn="ctr">
                  <a:solidFill>
                    <a:sysClr val="windowText" lastClr="000000"/>
                  </a:solidFill>
                  <a:prstDash val="solid"/>
                </a:ln>
                <a:effectLst/>
              </p:spPr>
            </p:cxnSp>
            <p:cxnSp>
              <p:nvCxnSpPr>
                <p:cNvPr id="65" name="Conector recto 24">
                  <a:extLst>
                    <a:ext uri="{FF2B5EF4-FFF2-40B4-BE49-F238E27FC236}">
                      <a16:creationId xmlns:a16="http://schemas.microsoft.com/office/drawing/2014/main" id="{02190413-D650-4393-8A1A-9FD6BC59B19D}"/>
                    </a:ext>
                  </a:extLst>
                </p:cNvPr>
                <p:cNvCxnSpPr/>
                <p:nvPr/>
              </p:nvCxnSpPr>
              <p:spPr>
                <a:xfrm>
                  <a:off x="8173616" y="5029200"/>
                  <a:ext cx="1" cy="149290"/>
                </a:xfrm>
                <a:prstGeom prst="line">
                  <a:avLst/>
                </a:prstGeom>
                <a:noFill/>
                <a:ln w="15875" cap="flat" cmpd="sng" algn="ctr">
                  <a:solidFill>
                    <a:sysClr val="windowText" lastClr="000000"/>
                  </a:solidFill>
                  <a:prstDash val="solid"/>
                </a:ln>
                <a:effectLst/>
              </p:spPr>
            </p:cxnSp>
            <p:cxnSp>
              <p:nvCxnSpPr>
                <p:cNvPr id="66" name="Conector recto 25">
                  <a:extLst>
                    <a:ext uri="{FF2B5EF4-FFF2-40B4-BE49-F238E27FC236}">
                      <a16:creationId xmlns:a16="http://schemas.microsoft.com/office/drawing/2014/main" id="{3DB823E5-33AB-48E2-9CE9-24B5BC1F6B4A}"/>
                    </a:ext>
                  </a:extLst>
                </p:cNvPr>
                <p:cNvCxnSpPr/>
                <p:nvPr/>
              </p:nvCxnSpPr>
              <p:spPr>
                <a:xfrm flipH="1">
                  <a:off x="4358165" y="3402227"/>
                  <a:ext cx="7889" cy="1770598"/>
                </a:xfrm>
                <a:prstGeom prst="line">
                  <a:avLst/>
                </a:prstGeom>
                <a:noFill/>
                <a:ln w="15875" cap="flat" cmpd="sng" algn="ctr">
                  <a:solidFill>
                    <a:sysClr val="windowText" lastClr="000000"/>
                  </a:solidFill>
                  <a:prstDash val="solid"/>
                </a:ln>
                <a:effectLst/>
              </p:spPr>
            </p:cxnSp>
          </p:grpSp>
        </p:grpSp>
      </p:grpSp>
      <p:grpSp>
        <p:nvGrpSpPr>
          <p:cNvPr id="67" name="Grupo 26">
            <a:extLst>
              <a:ext uri="{FF2B5EF4-FFF2-40B4-BE49-F238E27FC236}">
                <a16:creationId xmlns:a16="http://schemas.microsoft.com/office/drawing/2014/main" id="{A9451B8D-1E0B-4A4A-89B7-0B5A83050CFB}"/>
              </a:ext>
            </a:extLst>
          </p:cNvPr>
          <p:cNvGrpSpPr/>
          <p:nvPr/>
        </p:nvGrpSpPr>
        <p:grpSpPr>
          <a:xfrm>
            <a:off x="2240329" y="1886760"/>
            <a:ext cx="9113471" cy="1295096"/>
            <a:chOff x="1850189" y="4612728"/>
            <a:chExt cx="9113471" cy="1295096"/>
          </a:xfrm>
        </p:grpSpPr>
        <p:sp>
          <p:nvSpPr>
            <p:cNvPr id="68" name="CuadroTexto 27">
              <a:extLst>
                <a:ext uri="{FF2B5EF4-FFF2-40B4-BE49-F238E27FC236}">
                  <a16:creationId xmlns:a16="http://schemas.microsoft.com/office/drawing/2014/main" id="{44F54A7E-1F9C-4B20-A5C2-A6425E4EBE4D}"/>
                </a:ext>
              </a:extLst>
            </p:cNvPr>
            <p:cNvSpPr txBox="1"/>
            <p:nvPr/>
          </p:nvSpPr>
          <p:spPr>
            <a:xfrm>
              <a:off x="1850189" y="5197152"/>
              <a:ext cx="75048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P</a:t>
              </a:r>
              <a:r>
                <a:rPr kumimoji="0" lang="es-AR" sz="1800" b="0" i="0" u="none" strike="noStrike" kern="1200" cap="none" spc="0" normalizeH="0" baseline="-25000" noProof="0" dirty="0" smtClean="0">
                  <a:ln>
                    <a:noFill/>
                  </a:ln>
                  <a:solidFill>
                    <a:prstClr val="black"/>
                  </a:solidFill>
                  <a:effectLst/>
                  <a:uLnTx/>
                  <a:uFillTx/>
                  <a:latin typeface="Tw Cen MT" panose="020B0602020104020603"/>
                  <a:ea typeface="+mn-ea"/>
                  <a:cs typeface="+mn-cs"/>
                </a:rPr>
                <a:t>1</a:t>
              </a: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=2</a:t>
              </a:r>
              <a:endPar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endParaRPr>
            </a:p>
          </p:txBody>
        </p:sp>
        <p:sp>
          <p:nvSpPr>
            <p:cNvPr id="69" name="CuadroTexto 28">
              <a:extLst>
                <a:ext uri="{FF2B5EF4-FFF2-40B4-BE49-F238E27FC236}">
                  <a16:creationId xmlns:a16="http://schemas.microsoft.com/office/drawing/2014/main" id="{77AB2662-A188-4A98-803F-EE58BFBB017F}"/>
                </a:ext>
              </a:extLst>
            </p:cNvPr>
            <p:cNvSpPr txBox="1"/>
            <p:nvPr/>
          </p:nvSpPr>
          <p:spPr>
            <a:xfrm>
              <a:off x="2523009" y="5197152"/>
              <a:ext cx="89261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P</a:t>
              </a:r>
              <a:r>
                <a:rPr kumimoji="0" lang="es-AR" sz="1800" b="0" i="0" u="none" strike="noStrike" kern="1200" cap="none" spc="0" normalizeH="0" baseline="-25000" noProof="0" dirty="0" smtClean="0">
                  <a:ln>
                    <a:noFill/>
                  </a:ln>
                  <a:solidFill>
                    <a:prstClr val="black"/>
                  </a:solidFill>
                  <a:effectLst/>
                  <a:uLnTx/>
                  <a:uFillTx/>
                  <a:latin typeface="Tw Cen MT" panose="020B0602020104020603"/>
                  <a:ea typeface="+mn-ea"/>
                  <a:cs typeface="+mn-cs"/>
                </a:rPr>
                <a:t>12</a:t>
              </a: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=10</a:t>
              </a:r>
              <a:endPar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endParaRPr>
            </a:p>
          </p:txBody>
        </p:sp>
        <p:sp>
          <p:nvSpPr>
            <p:cNvPr id="70" name="CuadroTexto 29">
              <a:extLst>
                <a:ext uri="{FF2B5EF4-FFF2-40B4-BE49-F238E27FC236}">
                  <a16:creationId xmlns:a16="http://schemas.microsoft.com/office/drawing/2014/main" id="{E5803F3F-4D32-451F-AC8C-E62969249BE5}"/>
                </a:ext>
              </a:extLst>
            </p:cNvPr>
            <p:cNvSpPr txBox="1"/>
            <p:nvPr/>
          </p:nvSpPr>
          <p:spPr>
            <a:xfrm>
              <a:off x="4036271" y="5187821"/>
              <a:ext cx="115699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P</a:t>
              </a:r>
              <a:r>
                <a:rPr kumimoji="0" lang="es-AR" sz="1800" b="0" i="0" u="none" strike="noStrike" kern="1200" cap="none" spc="0" normalizeH="0" baseline="-25000" noProof="0" dirty="0" smtClean="0">
                  <a:ln>
                    <a:noFill/>
                  </a:ln>
                  <a:solidFill>
                    <a:prstClr val="black"/>
                  </a:solidFill>
                  <a:effectLst/>
                  <a:uLnTx/>
                  <a:uFillTx/>
                  <a:latin typeface="Tw Cen MT" panose="020B0602020104020603"/>
                  <a:ea typeface="+mn-ea"/>
                  <a:cs typeface="+mn-cs"/>
                </a:rPr>
                <a:t>50</a:t>
              </a: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=23,5</a:t>
              </a:r>
              <a:endPar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endParaRPr>
            </a:p>
          </p:txBody>
        </p:sp>
        <p:sp>
          <p:nvSpPr>
            <p:cNvPr id="71" name="CuadroTexto 30">
              <a:extLst>
                <a:ext uri="{FF2B5EF4-FFF2-40B4-BE49-F238E27FC236}">
                  <a16:creationId xmlns:a16="http://schemas.microsoft.com/office/drawing/2014/main" id="{C2A8E541-7F1A-488C-B14B-FA16C8C78144}"/>
                </a:ext>
              </a:extLst>
            </p:cNvPr>
            <p:cNvSpPr txBox="1"/>
            <p:nvPr/>
          </p:nvSpPr>
          <p:spPr>
            <a:xfrm>
              <a:off x="6110777" y="5178490"/>
              <a:ext cx="115699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P</a:t>
              </a:r>
              <a:r>
                <a:rPr kumimoji="0" lang="es-AR" sz="1800" b="0" i="0" u="none" strike="noStrike" kern="1200" cap="none" spc="0" normalizeH="0" baseline="-25000" noProof="0" dirty="0" smtClean="0">
                  <a:ln>
                    <a:noFill/>
                  </a:ln>
                  <a:solidFill>
                    <a:prstClr val="black"/>
                  </a:solidFill>
                  <a:effectLst/>
                  <a:uLnTx/>
                  <a:uFillTx/>
                  <a:latin typeface="Tw Cen MT" panose="020B0602020104020603"/>
                  <a:ea typeface="+mn-ea"/>
                  <a:cs typeface="+mn-cs"/>
                </a:rPr>
                <a:t>80</a:t>
              </a: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=39</a:t>
              </a:r>
              <a:endPar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endParaRPr>
            </a:p>
          </p:txBody>
        </p:sp>
        <p:sp>
          <p:nvSpPr>
            <p:cNvPr id="72" name="CuadroTexto 31">
              <a:extLst>
                <a:ext uri="{FF2B5EF4-FFF2-40B4-BE49-F238E27FC236}">
                  <a16:creationId xmlns:a16="http://schemas.microsoft.com/office/drawing/2014/main" id="{C6881C88-69CE-4FE4-BA61-D594A72C3B3C}"/>
                </a:ext>
              </a:extLst>
            </p:cNvPr>
            <p:cNvSpPr txBox="1"/>
            <p:nvPr/>
          </p:nvSpPr>
          <p:spPr>
            <a:xfrm>
              <a:off x="7747523" y="5178490"/>
              <a:ext cx="115699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P</a:t>
              </a:r>
              <a:r>
                <a:rPr kumimoji="0" lang="es-AR" sz="1800" b="0" i="0" u="none" strike="noStrike" kern="1200" cap="none" spc="0" normalizeH="0" baseline="-25000" noProof="0" dirty="0" smtClean="0">
                  <a:ln>
                    <a:noFill/>
                  </a:ln>
                  <a:solidFill>
                    <a:prstClr val="black"/>
                  </a:solidFill>
                  <a:effectLst/>
                  <a:uLnTx/>
                  <a:uFillTx/>
                  <a:latin typeface="Tw Cen MT" panose="020B0602020104020603"/>
                  <a:ea typeface="+mn-ea"/>
                  <a:cs typeface="+mn-cs"/>
                </a:rPr>
                <a:t>99</a:t>
              </a: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=50</a:t>
              </a:r>
              <a:endPar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endParaRPr>
            </a:p>
          </p:txBody>
        </p:sp>
        <p:sp>
          <p:nvSpPr>
            <p:cNvPr id="73" name="CuadroTexto 32">
              <a:extLst>
                <a:ext uri="{FF2B5EF4-FFF2-40B4-BE49-F238E27FC236}">
                  <a16:creationId xmlns:a16="http://schemas.microsoft.com/office/drawing/2014/main" id="{3384095F-5D33-40AC-A127-2941968EA194}"/>
                </a:ext>
              </a:extLst>
            </p:cNvPr>
            <p:cNvSpPr txBox="1"/>
            <p:nvPr/>
          </p:nvSpPr>
          <p:spPr>
            <a:xfrm>
              <a:off x="9039419" y="5169160"/>
              <a:ext cx="61815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a:ln>
                    <a:noFill/>
                  </a:ln>
                  <a:solidFill>
                    <a:prstClr val="black"/>
                  </a:solidFill>
                  <a:effectLst/>
                  <a:uLnTx/>
                  <a:uFillTx/>
                  <a:latin typeface="Tw Cen MT" panose="020B0602020104020603"/>
                  <a:ea typeface="+mn-ea"/>
                  <a:cs typeface="+mn-cs"/>
                </a:rPr>
                <a:t>54</a:t>
              </a:r>
              <a:endPar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endParaRPr>
            </a:p>
          </p:txBody>
        </p:sp>
        <p:sp>
          <p:nvSpPr>
            <p:cNvPr id="74" name="CuadroTexto 33">
              <a:extLst>
                <a:ext uri="{FF2B5EF4-FFF2-40B4-BE49-F238E27FC236}">
                  <a16:creationId xmlns:a16="http://schemas.microsoft.com/office/drawing/2014/main" id="{4C878AED-8F79-464C-9D89-CA7C3AFE6670}"/>
                </a:ext>
              </a:extLst>
            </p:cNvPr>
            <p:cNvSpPr txBox="1"/>
            <p:nvPr/>
          </p:nvSpPr>
          <p:spPr>
            <a:xfrm>
              <a:off x="3264708" y="5197223"/>
              <a:ext cx="99993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P</a:t>
              </a:r>
              <a:r>
                <a:rPr kumimoji="0" lang="es-AR" sz="1800" b="0" i="0" u="none" strike="noStrike" kern="1200" cap="none" spc="0" normalizeH="0" baseline="-25000" noProof="0" dirty="0" smtClean="0">
                  <a:ln>
                    <a:noFill/>
                  </a:ln>
                  <a:solidFill>
                    <a:prstClr val="black"/>
                  </a:solidFill>
                  <a:effectLst/>
                  <a:uLnTx/>
                  <a:uFillTx/>
                  <a:latin typeface="Tw Cen MT" panose="020B0602020104020603"/>
                  <a:ea typeface="+mn-ea"/>
                  <a:cs typeface="+mn-cs"/>
                </a:rPr>
                <a:t>25</a:t>
              </a: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=16</a:t>
              </a:r>
              <a:endPar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endParaRPr>
            </a:p>
          </p:txBody>
        </p:sp>
        <p:sp>
          <p:nvSpPr>
            <p:cNvPr id="75" name="CuadroTexto 34">
              <a:extLst>
                <a:ext uri="{FF2B5EF4-FFF2-40B4-BE49-F238E27FC236}">
                  <a16:creationId xmlns:a16="http://schemas.microsoft.com/office/drawing/2014/main" id="{A792D43A-76A4-4326-96AA-81E38695915F}"/>
                </a:ext>
              </a:extLst>
            </p:cNvPr>
            <p:cNvSpPr txBox="1"/>
            <p:nvPr/>
          </p:nvSpPr>
          <p:spPr>
            <a:xfrm>
              <a:off x="3444546" y="5536759"/>
              <a:ext cx="50929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a:ln>
                    <a:noFill/>
                  </a:ln>
                  <a:solidFill>
                    <a:prstClr val="black"/>
                  </a:solidFill>
                  <a:effectLst/>
                  <a:uLnTx/>
                  <a:uFillTx/>
                  <a:latin typeface="Tw Cen MT" panose="020B0602020104020603"/>
                  <a:ea typeface="+mn-ea"/>
                  <a:cs typeface="+mn-cs"/>
                </a:rPr>
                <a:t>Q</a:t>
              </a:r>
              <a:r>
                <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rPr>
                <a:t>1</a:t>
              </a:r>
            </a:p>
          </p:txBody>
        </p:sp>
        <p:sp>
          <p:nvSpPr>
            <p:cNvPr id="76" name="CuadroTexto 35">
              <a:extLst>
                <a:ext uri="{FF2B5EF4-FFF2-40B4-BE49-F238E27FC236}">
                  <a16:creationId xmlns:a16="http://schemas.microsoft.com/office/drawing/2014/main" id="{07AB2AF9-8699-441C-83A1-869AFC0F5D63}"/>
                </a:ext>
              </a:extLst>
            </p:cNvPr>
            <p:cNvSpPr txBox="1"/>
            <p:nvPr/>
          </p:nvSpPr>
          <p:spPr>
            <a:xfrm>
              <a:off x="4299470" y="5538492"/>
              <a:ext cx="50929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a:ln>
                    <a:noFill/>
                  </a:ln>
                  <a:solidFill>
                    <a:prstClr val="black"/>
                  </a:solidFill>
                  <a:effectLst/>
                  <a:uLnTx/>
                  <a:uFillTx/>
                  <a:latin typeface="Tw Cen MT" panose="020B0602020104020603"/>
                  <a:ea typeface="+mn-ea"/>
                  <a:cs typeface="+mn-cs"/>
                </a:rPr>
                <a:t>Q</a:t>
              </a:r>
              <a:r>
                <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rPr>
                <a:t>2</a:t>
              </a:r>
            </a:p>
          </p:txBody>
        </p:sp>
        <p:sp>
          <p:nvSpPr>
            <p:cNvPr id="77" name="CuadroTexto 36">
              <a:extLst>
                <a:ext uri="{FF2B5EF4-FFF2-40B4-BE49-F238E27FC236}">
                  <a16:creationId xmlns:a16="http://schemas.microsoft.com/office/drawing/2014/main" id="{DE083022-804E-479A-B30D-C5685E494388}"/>
                </a:ext>
              </a:extLst>
            </p:cNvPr>
            <p:cNvSpPr txBox="1"/>
            <p:nvPr/>
          </p:nvSpPr>
          <p:spPr>
            <a:xfrm>
              <a:off x="5157889" y="5505062"/>
              <a:ext cx="50929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a:ln>
                    <a:noFill/>
                  </a:ln>
                  <a:solidFill>
                    <a:prstClr val="black"/>
                  </a:solidFill>
                  <a:effectLst/>
                  <a:uLnTx/>
                  <a:uFillTx/>
                  <a:latin typeface="Tw Cen MT" panose="020B0602020104020603"/>
                  <a:ea typeface="+mn-ea"/>
                  <a:cs typeface="+mn-cs"/>
                </a:rPr>
                <a:t>Q</a:t>
              </a:r>
              <a:r>
                <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rPr>
                <a:t>3</a:t>
              </a:r>
            </a:p>
          </p:txBody>
        </p:sp>
        <p:sp>
          <p:nvSpPr>
            <p:cNvPr id="78" name="CuadroTexto 37">
              <a:extLst>
                <a:ext uri="{FF2B5EF4-FFF2-40B4-BE49-F238E27FC236}">
                  <a16:creationId xmlns:a16="http://schemas.microsoft.com/office/drawing/2014/main" id="{8C058ABF-7028-4836-9456-865AB6CFFF74}"/>
                </a:ext>
              </a:extLst>
            </p:cNvPr>
            <p:cNvSpPr txBox="1"/>
            <p:nvPr/>
          </p:nvSpPr>
          <p:spPr>
            <a:xfrm>
              <a:off x="9287642" y="4612728"/>
              <a:ext cx="1676018"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a:ln>
                    <a:noFill/>
                  </a:ln>
                  <a:solidFill>
                    <a:prstClr val="black"/>
                  </a:solidFill>
                  <a:effectLst/>
                  <a:uLnTx/>
                  <a:uFillTx/>
                  <a:latin typeface="Tw Cen MT" panose="020B0602020104020603"/>
                  <a:ea typeface="+mn-ea"/>
                  <a:cs typeface="+mn-cs"/>
                </a:rPr>
                <a:t>Tiempos de reacción (cs)</a:t>
              </a:r>
            </a:p>
          </p:txBody>
        </p:sp>
      </p:grpSp>
      <p:sp>
        <p:nvSpPr>
          <p:cNvPr id="79" name="CuadroTexto 38">
            <a:extLst>
              <a:ext uri="{FF2B5EF4-FFF2-40B4-BE49-F238E27FC236}">
                <a16:creationId xmlns:a16="http://schemas.microsoft.com/office/drawing/2014/main" id="{26B8D08E-B25E-47D8-AA86-BB93B2B1E47C}"/>
              </a:ext>
            </a:extLst>
          </p:cNvPr>
          <p:cNvSpPr txBox="1"/>
          <p:nvPr/>
        </p:nvSpPr>
        <p:spPr>
          <a:xfrm>
            <a:off x="5392106" y="2443192"/>
            <a:ext cx="97391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P</a:t>
            </a:r>
            <a:r>
              <a:rPr kumimoji="0" lang="es-AR" sz="1800" b="0" i="0" u="none" strike="noStrike" kern="1200" cap="none" spc="0" normalizeH="0" baseline="-25000" noProof="0" dirty="0" smtClean="0">
                <a:ln>
                  <a:noFill/>
                </a:ln>
                <a:solidFill>
                  <a:prstClr val="black"/>
                </a:solidFill>
                <a:effectLst/>
                <a:uLnTx/>
                <a:uFillTx/>
                <a:latin typeface="Tw Cen MT" panose="020B0602020104020603"/>
                <a:ea typeface="+mn-ea"/>
                <a:cs typeface="+mn-cs"/>
              </a:rPr>
              <a:t>75</a:t>
            </a:r>
            <a:r>
              <a:rPr kumimoji="0" lang="es-AR" sz="1800" b="0" i="0" u="none" strike="noStrike" kern="1200" cap="none" spc="0" normalizeH="0" baseline="0" noProof="0" dirty="0" smtClean="0">
                <a:ln>
                  <a:noFill/>
                </a:ln>
                <a:solidFill>
                  <a:prstClr val="black"/>
                </a:solidFill>
                <a:effectLst/>
                <a:uLnTx/>
                <a:uFillTx/>
                <a:latin typeface="Tw Cen MT" panose="020B0602020104020603"/>
                <a:ea typeface="+mn-ea"/>
                <a:cs typeface="+mn-cs"/>
              </a:rPr>
              <a:t>=30</a:t>
            </a:r>
            <a:endParaRPr kumimoji="0" lang="es-AR" sz="1800" b="0" i="0" u="none" strike="noStrike" kern="1200" cap="none" spc="0" normalizeH="0" baseline="-25000" noProof="0" dirty="0">
              <a:ln>
                <a:noFill/>
              </a:ln>
              <a:solidFill>
                <a:prstClr val="black"/>
              </a:solidFill>
              <a:effectLst/>
              <a:uLnTx/>
              <a:uFillTx/>
              <a:latin typeface="Tw Cen MT" panose="020B0602020104020603"/>
              <a:ea typeface="+mn-ea"/>
              <a:cs typeface="+mn-cs"/>
            </a:endParaRPr>
          </a:p>
        </p:txBody>
      </p:sp>
      <p:sp>
        <p:nvSpPr>
          <p:cNvPr id="80" name="CuadroTexto 39">
            <a:extLst>
              <a:ext uri="{FF2B5EF4-FFF2-40B4-BE49-F238E27FC236}">
                <a16:creationId xmlns:a16="http://schemas.microsoft.com/office/drawing/2014/main" id="{297CD5D2-4A0F-4FA4-9A41-309672EFB8D2}"/>
              </a:ext>
            </a:extLst>
          </p:cNvPr>
          <p:cNvSpPr txBox="1"/>
          <p:nvPr/>
        </p:nvSpPr>
        <p:spPr>
          <a:xfrm>
            <a:off x="2538547" y="3150524"/>
            <a:ext cx="142446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600" b="0" i="0" u="none" strike="noStrike" kern="1200" cap="none" spc="0" normalizeH="0" baseline="0" noProof="0" dirty="0">
                <a:ln>
                  <a:noFill/>
                </a:ln>
                <a:solidFill>
                  <a:prstClr val="black"/>
                </a:solidFill>
                <a:effectLst/>
                <a:uLnTx/>
                <a:uFillTx/>
                <a:latin typeface="Tw Cen MT" panose="020B0602020104020603"/>
                <a:ea typeface="+mn-ea"/>
                <a:cs typeface="+mn-cs"/>
              </a:rPr>
              <a:t>1er Intercuartil</a:t>
            </a:r>
          </a:p>
        </p:txBody>
      </p:sp>
      <p:sp>
        <p:nvSpPr>
          <p:cNvPr id="81" name="CuadroTexto 40">
            <a:extLst>
              <a:ext uri="{FF2B5EF4-FFF2-40B4-BE49-F238E27FC236}">
                <a16:creationId xmlns:a16="http://schemas.microsoft.com/office/drawing/2014/main" id="{4A025DB5-6E71-4218-A55B-3242E422603D}"/>
              </a:ext>
            </a:extLst>
          </p:cNvPr>
          <p:cNvSpPr txBox="1"/>
          <p:nvPr/>
        </p:nvSpPr>
        <p:spPr>
          <a:xfrm>
            <a:off x="3999260" y="3160687"/>
            <a:ext cx="80864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600" b="0" i="0" u="none" strike="noStrike" kern="1200" cap="none" spc="0" normalizeH="0" baseline="0" noProof="0" dirty="0">
                <a:ln>
                  <a:noFill/>
                </a:ln>
                <a:solidFill>
                  <a:prstClr val="black"/>
                </a:solidFill>
                <a:effectLst/>
                <a:uLnTx/>
                <a:uFillTx/>
                <a:latin typeface="Tw Cen MT" panose="020B0602020104020603"/>
                <a:ea typeface="+mn-ea"/>
                <a:cs typeface="+mn-cs"/>
              </a:rPr>
              <a:t>2er Int.</a:t>
            </a:r>
          </a:p>
        </p:txBody>
      </p:sp>
      <p:sp>
        <p:nvSpPr>
          <p:cNvPr id="82" name="CuadroTexto 41">
            <a:extLst>
              <a:ext uri="{FF2B5EF4-FFF2-40B4-BE49-F238E27FC236}">
                <a16:creationId xmlns:a16="http://schemas.microsoft.com/office/drawing/2014/main" id="{7B393758-6C2B-41A8-AAD9-8D9FB38D0B84}"/>
              </a:ext>
            </a:extLst>
          </p:cNvPr>
          <p:cNvSpPr txBox="1"/>
          <p:nvPr/>
        </p:nvSpPr>
        <p:spPr>
          <a:xfrm>
            <a:off x="4911639" y="3160543"/>
            <a:ext cx="80864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600" b="0" i="0" u="none" strike="noStrike" kern="1200" cap="none" spc="0" normalizeH="0" baseline="0" noProof="0" dirty="0">
                <a:ln>
                  <a:noFill/>
                </a:ln>
                <a:solidFill>
                  <a:prstClr val="black"/>
                </a:solidFill>
                <a:effectLst/>
                <a:uLnTx/>
                <a:uFillTx/>
                <a:latin typeface="Tw Cen MT" panose="020B0602020104020603"/>
                <a:ea typeface="+mn-ea"/>
                <a:cs typeface="+mn-cs"/>
              </a:rPr>
              <a:t>3er Int.</a:t>
            </a:r>
          </a:p>
        </p:txBody>
      </p:sp>
      <p:sp>
        <p:nvSpPr>
          <p:cNvPr id="83" name="CuadroTexto 42">
            <a:extLst>
              <a:ext uri="{FF2B5EF4-FFF2-40B4-BE49-F238E27FC236}">
                <a16:creationId xmlns:a16="http://schemas.microsoft.com/office/drawing/2014/main" id="{7057A571-1280-4905-82EF-94D399500CD1}"/>
              </a:ext>
            </a:extLst>
          </p:cNvPr>
          <p:cNvSpPr txBox="1"/>
          <p:nvPr/>
        </p:nvSpPr>
        <p:spPr>
          <a:xfrm>
            <a:off x="6938089" y="3160543"/>
            <a:ext cx="142446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600" b="0" i="0" u="none" strike="noStrike" kern="1200" cap="none" spc="0" normalizeH="0" baseline="0" noProof="0" dirty="0">
                <a:ln>
                  <a:noFill/>
                </a:ln>
                <a:solidFill>
                  <a:prstClr val="black"/>
                </a:solidFill>
                <a:effectLst/>
                <a:uLnTx/>
                <a:uFillTx/>
                <a:latin typeface="Tw Cen MT" panose="020B0602020104020603"/>
                <a:ea typeface="+mn-ea"/>
                <a:cs typeface="+mn-cs"/>
              </a:rPr>
              <a:t>4to Intercuartil</a:t>
            </a:r>
          </a:p>
        </p:txBody>
      </p:sp>
      <p:sp>
        <p:nvSpPr>
          <p:cNvPr id="21" name="20 CuadroTexto"/>
          <p:cNvSpPr txBox="1"/>
          <p:nvPr/>
        </p:nvSpPr>
        <p:spPr>
          <a:xfrm>
            <a:off x="639145" y="3918856"/>
            <a:ext cx="10885714" cy="1166410"/>
          </a:xfrm>
          <a:prstGeom prst="rect">
            <a:avLst/>
          </a:prstGeom>
          <a:noFill/>
        </p:spPr>
        <p:txBody>
          <a:bodyPr wrap="square" rtlCol="0">
            <a:spAutoFit/>
          </a:bodyPr>
          <a:lstStyle/>
          <a:p>
            <a:pPr marL="0" marR="0" lvl="0" indent="0" algn="just" defTabSz="914400" rtl="0" eaLnBrk="1" fontAlgn="auto" latinLnBrk="0" hangingPunct="1">
              <a:lnSpc>
                <a:spcPct val="120000"/>
              </a:lnSpc>
              <a:spcBef>
                <a:spcPts val="1000"/>
              </a:spcBef>
              <a:spcAft>
                <a:spcPts val="0"/>
              </a:spcAft>
              <a:buClr>
                <a:sysClr val="windowText" lastClr="000000"/>
              </a:buClr>
              <a:buSzTx/>
              <a:buFontTx/>
              <a:buNone/>
              <a:tabLst/>
              <a:defRPr/>
            </a:pPr>
            <a:r>
              <a:rPr kumimoji="0" lang="es-AR" sz="2000" b="0" i="0" u="none" strike="noStrike" kern="1200" cap="none" spc="0" normalizeH="0" baseline="0" noProof="0" dirty="0">
                <a:ln>
                  <a:noFill/>
                </a:ln>
                <a:solidFill>
                  <a:sysClr val="windowText" lastClr="000000"/>
                </a:solidFill>
                <a:effectLst/>
                <a:uLnTx/>
                <a:uFillTx/>
                <a:latin typeface="Trebuchet MS (cuerpo)"/>
                <a:ea typeface="+mn-ea"/>
                <a:cs typeface="+mn-cs"/>
              </a:rPr>
              <a:t>Ejemplo: En una prueba de memoria administrada a 100 sujetos se registró el número de palabras que cada uno recordaba después de leerse una lista de 12 palabras. La distribución de frecuencias del número de palabras recordadas por los sujetos se muestra a continuación. </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4950" y="5307576"/>
            <a:ext cx="8132762"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195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688" y="497710"/>
            <a:ext cx="10583862" cy="613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4580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a:extLst>
              <a:ext uri="{FF2B5EF4-FFF2-40B4-BE49-F238E27FC236}">
                <a16:creationId xmlns:a16="http://schemas.microsoft.com/office/drawing/2014/main" id="{8240151F-9E7C-4B3F-B7ED-1E06784D4B0D}"/>
              </a:ext>
            </a:extLst>
          </p:cNvPr>
          <p:cNvSpPr txBox="1">
            <a:spLocks/>
          </p:cNvSpPr>
          <p:nvPr/>
        </p:nvSpPr>
        <p:spPr>
          <a:xfrm>
            <a:off x="913775" y="370198"/>
            <a:ext cx="10364452" cy="5000456"/>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just">
              <a:buClr>
                <a:srgbClr val="FFFFFF"/>
              </a:buClr>
              <a:buFont typeface="Arial" panose="020B0604020202020204" pitchFamily="34" charset="0"/>
              <a:buNone/>
            </a:pPr>
            <a:r>
              <a:rPr lang="es-ES" sz="2200" cap="none" dirty="0" smtClean="0">
                <a:solidFill>
                  <a:srgbClr val="3F3F3F"/>
                </a:solidFill>
                <a:latin typeface="Trebuchet MS (cuerpo)"/>
              </a:rPr>
              <a:t>	En el nivel nominal se utilizan para representar información</a:t>
            </a:r>
          </a:p>
          <a:p>
            <a:pPr marL="0" indent="0" algn="just">
              <a:buClrTx/>
              <a:buNone/>
            </a:pPr>
            <a:r>
              <a:rPr lang="es-ES" sz="2200" cap="none" dirty="0" smtClean="0">
                <a:solidFill>
                  <a:srgbClr val="3F3F3F"/>
                </a:solidFill>
                <a:latin typeface="Trebuchet MS (cuerpo)"/>
              </a:rPr>
              <a:t>	La proporción (p)  es la frecuencia relativa correspondiente a una categoría en particular, a veces se expresa en porcentaje.</a:t>
            </a:r>
          </a:p>
          <a:p>
            <a:pPr marL="0" indent="0" algn="just">
              <a:buClr>
                <a:srgbClr val="FFFFFF"/>
              </a:buClr>
              <a:buFont typeface="Arial" panose="020B0604020202020204" pitchFamily="34" charset="0"/>
              <a:buNone/>
            </a:pPr>
            <a:r>
              <a:rPr lang="es-AR" sz="2200" cap="none" dirty="0" smtClean="0">
                <a:solidFill>
                  <a:srgbClr val="3F3F3F"/>
                </a:solidFill>
                <a:latin typeface="Trebuchet MS (cuerpo)"/>
              </a:rPr>
              <a:t>Ejemplo: </a:t>
            </a:r>
          </a:p>
          <a:p>
            <a:pPr marL="0" indent="0" algn="just">
              <a:buClr>
                <a:srgbClr val="FFFFFF"/>
              </a:buClr>
              <a:buFont typeface="Arial" panose="020B0604020202020204" pitchFamily="34" charset="0"/>
              <a:buNone/>
            </a:pPr>
            <a:endParaRPr lang="es-AR" sz="2200" cap="none" dirty="0" smtClean="0">
              <a:solidFill>
                <a:srgbClr val="3F3F3F"/>
              </a:solidFill>
              <a:latin typeface="Trebuchet MS (cuerpo)"/>
            </a:endParaRPr>
          </a:p>
          <a:p>
            <a:pPr marL="0" indent="0" algn="just">
              <a:buClr>
                <a:srgbClr val="FFFFFF"/>
              </a:buClr>
              <a:buFont typeface="Arial" panose="020B0604020202020204" pitchFamily="34" charset="0"/>
              <a:buNone/>
            </a:pPr>
            <a:endParaRPr lang="es-AR" sz="2200" cap="none" dirty="0" smtClean="0">
              <a:solidFill>
                <a:srgbClr val="3F3F3F"/>
              </a:solidFill>
              <a:latin typeface="Trebuchet MS (cuerpo)"/>
            </a:endParaRPr>
          </a:p>
          <a:p>
            <a:pPr marL="0" indent="0" algn="just">
              <a:buClr>
                <a:srgbClr val="FFFFFF"/>
              </a:buClr>
              <a:buFont typeface="Arial" panose="020B0604020202020204" pitchFamily="34" charset="0"/>
              <a:buNone/>
            </a:pPr>
            <a:endParaRPr lang="es-AR" sz="2200" cap="none" dirty="0" smtClean="0">
              <a:solidFill>
                <a:srgbClr val="3F3F3F"/>
              </a:solidFill>
              <a:latin typeface="Trebuchet MS (cuerpo)"/>
            </a:endParaRPr>
          </a:p>
          <a:p>
            <a:pPr marL="0" indent="0" algn="just">
              <a:buClrTx/>
              <a:buNone/>
            </a:pPr>
            <a:r>
              <a:rPr lang="es-AR" sz="2200" cap="none" dirty="0" smtClean="0">
                <a:solidFill>
                  <a:srgbClr val="3F3F3F"/>
                </a:solidFill>
                <a:latin typeface="Trebuchet MS (cuerpo)"/>
              </a:rPr>
              <a:t>	La proporción de pacientes admitidos es del 75%</a:t>
            </a:r>
          </a:p>
          <a:p>
            <a:pPr marL="0" indent="0" algn="just">
              <a:buClr>
                <a:srgbClr val="FFFFFF"/>
              </a:buClr>
              <a:buFont typeface="Arial" panose="020B0604020202020204" pitchFamily="34" charset="0"/>
              <a:buNone/>
            </a:pPr>
            <a:r>
              <a:rPr lang="es-AR" sz="2200" cap="none" dirty="0" smtClean="0">
                <a:solidFill>
                  <a:srgbClr val="3F3F3F"/>
                </a:solidFill>
                <a:latin typeface="Trebuchet MS (cuerpo)"/>
              </a:rPr>
              <a:t>	La tasa es una frecuencia relativa de un fenómeno en referencia a una población total, en un periodo determinado.</a:t>
            </a:r>
            <a:endParaRPr lang="es-AR" sz="2200" cap="none" dirty="0">
              <a:solidFill>
                <a:srgbClr val="3F3F3F"/>
              </a:solidFill>
              <a:latin typeface="Trebuchet MS (cuerpo)"/>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681" y="2216974"/>
            <a:ext cx="10590837" cy="1625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9693476" y="5689571"/>
            <a:ext cx="1878764" cy="1077218"/>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s-ES" sz="4600" b="1" kern="0" baseline="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Tasas</a:t>
            </a:r>
            <a:endParaRPr lang="es-ES" sz="4600" b="1" kern="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endParaRPr>
          </a:p>
          <a:p>
            <a:pPr marL="0" marR="0" lvl="0" indent="0" algn="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380308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449421E-2D4F-467A-8D40-CCF62A51EF98}"/>
              </a:ext>
            </a:extLst>
          </p:cNvPr>
          <p:cNvSpPr>
            <a:spLocks noGrp="1"/>
          </p:cNvSpPr>
          <p:nvPr>
            <p:ph sz="quarter" idx="13"/>
          </p:nvPr>
        </p:nvSpPr>
        <p:spPr>
          <a:xfrm>
            <a:off x="913775" y="1003177"/>
            <a:ext cx="5062482" cy="2774166"/>
          </a:xfrm>
          <a:effectLst>
            <a:reflection blurRad="6350" stA="52000" endA="300" endPos="35000" dir="5400000" sy="-100000" algn="bl" rotWithShape="0"/>
          </a:effectLst>
        </p:spPr>
        <p:txBody>
          <a:bodyPr>
            <a:normAutofit fontScale="70000" lnSpcReduction="20000"/>
          </a:bodyPr>
          <a:lstStyle/>
          <a:p>
            <a:pPr marL="0" indent="0">
              <a:buNone/>
            </a:pPr>
            <a:r>
              <a:rPr lang="es-ES" sz="3100" b="1" i="0" dirty="0" smtClean="0">
                <a:solidFill>
                  <a:schemeClr val="bg1"/>
                </a:solidFill>
                <a:latin typeface="Trebuchet MS (cuerpo)"/>
              </a:rPr>
              <a:t>Medidas </a:t>
            </a:r>
            <a:r>
              <a:rPr lang="es-ES" sz="3100" b="1" i="0" dirty="0">
                <a:solidFill>
                  <a:schemeClr val="bg1"/>
                </a:solidFill>
                <a:latin typeface="Trebuchet MS (cuerpo)"/>
              </a:rPr>
              <a:t>de Tendencia </a:t>
            </a:r>
            <a:r>
              <a:rPr lang="es-ES" sz="3100" b="1" i="0" dirty="0" smtClean="0">
                <a:solidFill>
                  <a:schemeClr val="bg1"/>
                </a:solidFill>
                <a:latin typeface="Trebuchet MS (cuerpo)"/>
              </a:rPr>
              <a:t>Central</a:t>
            </a:r>
          </a:p>
          <a:p>
            <a:pPr marL="0" indent="0">
              <a:buNone/>
            </a:pPr>
            <a:r>
              <a:rPr lang="es-ES" sz="3100" b="1" i="0" dirty="0">
                <a:solidFill>
                  <a:schemeClr val="bg1"/>
                </a:solidFill>
                <a:latin typeface="Trebuchet MS (cuerpo)"/>
              </a:rPr>
              <a:t>Medidas de Posición </a:t>
            </a:r>
          </a:p>
          <a:p>
            <a:pPr marL="0" indent="0">
              <a:buNone/>
            </a:pPr>
            <a:r>
              <a:rPr lang="es-ES" sz="3100" b="1" i="0" dirty="0" smtClean="0">
                <a:solidFill>
                  <a:schemeClr val="bg1"/>
                </a:solidFill>
                <a:latin typeface="Trebuchet MS (cuerpo)"/>
              </a:rPr>
              <a:t>Tasas</a:t>
            </a:r>
            <a:endParaRPr lang="es-ES" sz="3100" b="1" i="0" dirty="0">
              <a:solidFill>
                <a:schemeClr val="bg1"/>
              </a:solidFill>
              <a:latin typeface="Trebuchet MS (cuerpo)"/>
            </a:endParaRPr>
          </a:p>
          <a:p>
            <a:pPr marL="0" indent="0" algn="r">
              <a:buNone/>
            </a:pPr>
            <a:endParaRPr lang="es-ES" sz="2400" dirty="0" smtClean="0">
              <a:solidFill>
                <a:schemeClr val="bg1"/>
              </a:solidFill>
            </a:endParaRPr>
          </a:p>
          <a:p>
            <a:pPr marL="0" indent="0" algn="r">
              <a:buNone/>
            </a:pPr>
            <a:endParaRPr lang="es-ES" dirty="0">
              <a:solidFill>
                <a:schemeClr val="bg1"/>
              </a:solidFill>
            </a:endParaRPr>
          </a:p>
          <a:p>
            <a:pPr marL="0" indent="0" algn="r">
              <a:buNone/>
            </a:pPr>
            <a:endParaRPr lang="es-ES" dirty="0" smtClean="0">
              <a:solidFill>
                <a:schemeClr val="bg1"/>
              </a:solidFill>
            </a:endParaRPr>
          </a:p>
          <a:p>
            <a:pPr marL="0" indent="0" algn="r">
              <a:buNone/>
            </a:pPr>
            <a:endParaRPr lang="es-ES" dirty="0">
              <a:solidFill>
                <a:schemeClr val="bg1"/>
              </a:solidFill>
            </a:endParaRPr>
          </a:p>
          <a:p>
            <a:pPr marL="0" indent="0" algn="r">
              <a:buNone/>
            </a:pPr>
            <a:endParaRPr lang="es-ES" dirty="0" smtClean="0">
              <a:solidFill>
                <a:schemeClr val="bg1"/>
              </a:solidFill>
            </a:endParaRPr>
          </a:p>
          <a:p>
            <a:pPr marL="0" indent="0" algn="r">
              <a:buNone/>
            </a:pPr>
            <a:endParaRPr lang="es-ES" dirty="0">
              <a:solidFill>
                <a:schemeClr val="bg1"/>
              </a:solidFill>
            </a:endParaRPr>
          </a:p>
          <a:p>
            <a:pPr marL="0" indent="0" algn="r">
              <a:buNone/>
            </a:pPr>
            <a:r>
              <a:rPr lang="es-ES" sz="4100" dirty="0" smtClean="0">
                <a:solidFill>
                  <a:schemeClr val="bg1"/>
                </a:solidFill>
                <a:latin typeface="Trebuchet MS" panose="020B0603020202020204" pitchFamily="34" charset="0"/>
              </a:rPr>
              <a:t> </a:t>
            </a:r>
          </a:p>
        </p:txBody>
      </p:sp>
      <p:sp>
        <p:nvSpPr>
          <p:cNvPr id="4" name="3 Rectángulo"/>
          <p:cNvSpPr/>
          <p:nvPr/>
        </p:nvSpPr>
        <p:spPr>
          <a:xfrm>
            <a:off x="4354286" y="4822647"/>
            <a:ext cx="7380514" cy="150810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La Expresión</a:t>
            </a:r>
            <a:r>
              <a:rPr kumimoji="0" lang="es-ES" sz="4600" b="1" i="0" u="none" strike="noStrike" kern="0" cap="none" spc="0" normalizeH="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 Resumida de la Información – Cap.3</a:t>
            </a:r>
            <a:endParaRPr kumimoji="0" lang="es-E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753066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Marcador de contenido 2">
                <a:extLst>
                  <a:ext uri="{FF2B5EF4-FFF2-40B4-BE49-F238E27FC236}">
                    <a16:creationId xmlns:a16="http://schemas.microsoft.com/office/drawing/2014/main" id="{AE25D989-1E3B-427A-A322-D1BBCB0125FB}"/>
                  </a:ext>
                </a:extLst>
              </p:cNvPr>
              <p:cNvSpPr txBox="1">
                <a:spLocks/>
              </p:cNvSpPr>
              <p:nvPr/>
            </p:nvSpPr>
            <p:spPr>
              <a:xfrm>
                <a:off x="282402" y="269871"/>
                <a:ext cx="11465098" cy="5749930"/>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Clr>
                    <a:srgbClr val="FFFFFF"/>
                  </a:buClr>
                  <a:buFont typeface="Arial" panose="020B0604020202020204" pitchFamily="34" charset="0"/>
                  <a:buNone/>
                </a:pPr>
                <a:r>
                  <a:rPr lang="es-ES" sz="2200" cap="none" dirty="0" smtClean="0">
                    <a:solidFill>
                      <a:srgbClr val="3F3F3F"/>
                    </a:solidFill>
                    <a:latin typeface="Trebuchet MS (cuerpo)"/>
                  </a:rPr>
                  <a:t>Ejemplo:</a:t>
                </a:r>
              </a:p>
              <a:p>
                <a:pPr marL="0" indent="0" algn="just">
                  <a:buClr>
                    <a:srgbClr val="FFFFFF"/>
                  </a:buClr>
                  <a:buFont typeface="Arial" panose="020B0604020202020204" pitchFamily="34" charset="0"/>
                  <a:buNone/>
                </a:pPr>
                <a:r>
                  <a:rPr lang="es-ES" sz="2200" cap="none" dirty="0" smtClean="0">
                    <a:solidFill>
                      <a:srgbClr val="3F3F3F"/>
                    </a:solidFill>
                    <a:latin typeface="Trebuchet MS (cuerpo)"/>
                  </a:rPr>
                  <a:t>	La </a:t>
                </a:r>
                <a:r>
                  <a:rPr lang="es-ES" sz="2200" cap="none" dirty="0">
                    <a:solidFill>
                      <a:srgbClr val="3F3F3F"/>
                    </a:solidFill>
                    <a:latin typeface="Trebuchet MS (cuerpo)"/>
                  </a:rPr>
                  <a:t>tasa de mortalidad de personas entre 25 y 34 años por accidente de vehículos en méxico en 1972 fue de 12,6 por 100.000.  El dato debe entenderse como que el total sobre el que se calcula </a:t>
                </a:r>
                <a:r>
                  <a:rPr lang="es-ES" sz="2200" cap="none" dirty="0" smtClean="0">
                    <a:solidFill>
                      <a:srgbClr val="3F3F3F"/>
                    </a:solidFill>
                    <a:latin typeface="Trebuchet MS (cuerpo)"/>
                  </a:rPr>
                  <a:t>es el de </a:t>
                </a:r>
                <a:r>
                  <a:rPr lang="es-ES" sz="2200" cap="none" dirty="0">
                    <a:solidFill>
                      <a:srgbClr val="3F3F3F"/>
                    </a:solidFill>
                    <a:latin typeface="Trebuchet MS (cuerpo)"/>
                  </a:rPr>
                  <a:t>personas de ese grupo de edad. Se obtiene </a:t>
                </a:r>
                <a:r>
                  <a:rPr lang="es-ES" sz="2200" cap="none" dirty="0" smtClean="0">
                    <a:solidFill>
                      <a:srgbClr val="3F3F3F"/>
                    </a:solidFill>
                    <a:latin typeface="Trebuchet MS (cuerpo)"/>
                  </a:rPr>
                  <a:t>dividiendo por el total, </a:t>
                </a:r>
                <a:r>
                  <a:rPr lang="es-ES" sz="2200" cap="none" dirty="0">
                    <a:solidFill>
                      <a:srgbClr val="3F3F3F"/>
                    </a:solidFill>
                    <a:latin typeface="Trebuchet MS (cuerpo)"/>
                  </a:rPr>
                  <a:t>la cantidad de ocurrencias (muertes, nacimientos, casos nuevos de enfermedad, etc.) </a:t>
                </a:r>
                <a:r>
                  <a:rPr lang="es-ES" sz="2200" cap="none" dirty="0" smtClean="0">
                    <a:solidFill>
                      <a:srgbClr val="3F3F3F"/>
                    </a:solidFill>
                    <a:latin typeface="Trebuchet MS (cuerpo)"/>
                  </a:rPr>
                  <a:t>en </a:t>
                </a:r>
                <a:r>
                  <a:rPr lang="es-ES" sz="2200" cap="none" dirty="0">
                    <a:solidFill>
                      <a:srgbClr val="3F3F3F"/>
                    </a:solidFill>
                    <a:latin typeface="Trebuchet MS (cuerpo)"/>
                  </a:rPr>
                  <a:t>una población dada en un momento especificado.</a:t>
                </a:r>
              </a:p>
              <a:p>
                <a:pPr marL="0" indent="0" algn="just">
                  <a:buClrTx/>
                  <a:buNone/>
                </a:pPr>
                <a:r>
                  <a:rPr lang="es-ES" sz="2200" cap="none" dirty="0" smtClean="0">
                    <a:solidFill>
                      <a:srgbClr val="3F3F3F"/>
                    </a:solidFill>
                    <a:latin typeface="Trebuchet MS (cuerpo)"/>
                  </a:rPr>
                  <a:t>	La </a:t>
                </a:r>
                <a:r>
                  <a:rPr lang="es-ES" sz="2200" cap="none" dirty="0">
                    <a:solidFill>
                      <a:srgbClr val="3F3F3F"/>
                    </a:solidFill>
                    <a:latin typeface="Trebuchet MS (cuerpo)"/>
                  </a:rPr>
                  <a:t>razón o ratio es el cociente calculado entre dos conjuntos que no tienen elementos en común.</a:t>
                </a:r>
              </a:p>
              <a:p>
                <a:pPr marL="0" indent="0" algn="just">
                  <a:buClr>
                    <a:srgbClr val="FFFFFF"/>
                  </a:buClr>
                  <a:buFont typeface="Arial" panose="020B0604020202020204" pitchFamily="34" charset="0"/>
                  <a:buNone/>
                </a:pPr>
                <a:r>
                  <a:rPr lang="es-ES" sz="2200" cap="none" dirty="0">
                    <a:solidFill>
                      <a:srgbClr val="3F3F3F"/>
                    </a:solidFill>
                    <a:latin typeface="Trebuchet MS (cuerpo)"/>
                  </a:rPr>
                  <a:t>Ejemplo: </a:t>
                </a:r>
              </a:p>
              <a:p>
                <a:pPr marL="0" indent="0" algn="just">
                  <a:buClr>
                    <a:srgbClr val="FFFFFF"/>
                  </a:buClr>
                  <a:buFont typeface="Arial" panose="020B0604020202020204" pitchFamily="34" charset="0"/>
                  <a:buNone/>
                </a:pPr>
                <a:r>
                  <a:rPr lang="es-ES" sz="2200" cap="none" dirty="0" smtClean="0">
                    <a:solidFill>
                      <a:srgbClr val="3F3F3F"/>
                    </a:solidFill>
                    <a:latin typeface="Trebuchet MS (cuerpo)"/>
                  </a:rPr>
                  <a:t>	El </a:t>
                </a:r>
                <a:r>
                  <a:rPr lang="es-ES" sz="2200" cap="none" dirty="0">
                    <a:solidFill>
                      <a:srgbClr val="3F3F3F"/>
                    </a:solidFill>
                    <a:latin typeface="Trebuchet MS (cuerpo)"/>
                  </a:rPr>
                  <a:t>grupo de estudiantes de </a:t>
                </a:r>
                <a:r>
                  <a:rPr lang="es-ES" sz="2200" cap="none" dirty="0" smtClean="0">
                    <a:solidFill>
                      <a:srgbClr val="3F3F3F"/>
                    </a:solidFill>
                    <a:latin typeface="Trebuchet MS (cuerpo)"/>
                  </a:rPr>
                  <a:t>Psicología </a:t>
                </a:r>
                <a:r>
                  <a:rPr lang="es-ES" sz="2200" cap="none" dirty="0">
                    <a:solidFill>
                      <a:srgbClr val="3F3F3F"/>
                    </a:solidFill>
                    <a:latin typeface="Trebuchet MS (cuerpo)"/>
                  </a:rPr>
                  <a:t>que cursó estadística en 2010 constaba de 1050 mujeres y 280 varones, por lo tanto la razón de masculinidad es de</a:t>
                </a:r>
              </a:p>
              <a:p>
                <a:pPr marL="0" indent="0" algn="just">
                  <a:buClr>
                    <a:srgbClr val="FFFFFF"/>
                  </a:buClr>
                  <a:buFont typeface="Arial" panose="020B0604020202020204" pitchFamily="34" charset="0"/>
                  <a:buNone/>
                </a:pPr>
                <a:r>
                  <a:rPr lang="es-ES" sz="2200" cap="none" dirty="0">
                    <a:solidFill>
                      <a:srgbClr val="3F3F3F"/>
                    </a:solidFill>
                    <a:latin typeface="Trebuchet MS (cuerpo)"/>
                  </a:rPr>
                  <a:t> </a:t>
                </a:r>
                <a:r>
                  <a:rPr lang="es-ES" sz="2200" cap="none" dirty="0" smtClean="0">
                    <a:solidFill>
                      <a:srgbClr val="3F3F3F"/>
                    </a:solidFill>
                    <a:latin typeface="Trebuchet MS (cuerpo)"/>
                  </a:rPr>
                  <a:t>27 (= </a:t>
                </a:r>
                <a14:m>
                  <m:oMath xmlns:m="http://schemas.openxmlformats.org/officeDocument/2006/math">
                    <m:f>
                      <m:fPr>
                        <m:ctrlPr>
                          <a:rPr lang="es-ES" sz="2200" i="1" cap="none" smtClean="0">
                            <a:solidFill>
                              <a:srgbClr val="3F3F3F"/>
                            </a:solidFill>
                            <a:latin typeface="Cambria Math" panose="02040503050406030204" pitchFamily="18" charset="0"/>
                          </a:rPr>
                        </m:ctrlPr>
                      </m:fPr>
                      <m:num>
                        <m:r>
                          <a:rPr lang="es-ES" sz="2200" i="1" cap="none" smtClean="0">
                            <a:solidFill>
                              <a:srgbClr val="3F3F3F"/>
                            </a:solidFill>
                            <a:latin typeface="Cambria Math"/>
                          </a:rPr>
                          <m:t>280</m:t>
                        </m:r>
                      </m:num>
                      <m:den>
                        <m:r>
                          <a:rPr lang="es-ES" sz="2200" i="1" cap="none" smtClean="0">
                            <a:solidFill>
                              <a:srgbClr val="3F3F3F"/>
                            </a:solidFill>
                            <a:latin typeface="Cambria Math"/>
                          </a:rPr>
                          <m:t>1050</m:t>
                        </m:r>
                      </m:den>
                    </m:f>
                    <m:r>
                      <a:rPr lang="es-ES" sz="2200" cap="none" smtClean="0">
                        <a:solidFill>
                          <a:srgbClr val="3F3F3F"/>
                        </a:solidFill>
                        <a:latin typeface="Cambria Math"/>
                      </a:rPr>
                      <m:t>∗100)</m:t>
                    </m:r>
                  </m:oMath>
                </a14:m>
                <a:r>
                  <a:rPr lang="es-ES" sz="2200" cap="none" dirty="0">
                    <a:solidFill>
                      <a:srgbClr val="3F3F3F"/>
                    </a:solidFill>
                    <a:latin typeface="Trebuchet MS (cuerpo)"/>
                  </a:rPr>
                  <a:t>  varones por cada 100 mujeres.</a:t>
                </a:r>
              </a:p>
              <a:p>
                <a:pPr marL="0" indent="0" algn="just">
                  <a:buClr>
                    <a:srgbClr val="FFFFFF"/>
                  </a:buClr>
                  <a:buFont typeface="Arial" panose="020B0604020202020204" pitchFamily="34" charset="0"/>
                  <a:buNone/>
                </a:pPr>
                <a:r>
                  <a:rPr lang="es-AR" sz="2200" cap="none" dirty="0">
                    <a:solidFill>
                      <a:srgbClr val="FFFFFF"/>
                    </a:solidFill>
                    <a:latin typeface="Trebuchet MS (cuerpo)"/>
                  </a:rPr>
                  <a:t> </a:t>
                </a:r>
              </a:p>
            </p:txBody>
          </p:sp>
        </mc:Choice>
        <mc:Fallback xmlns="">
          <p:sp>
            <p:nvSpPr>
              <p:cNvPr id="4" name="Marcador de contenido 2">
                <a:extLst>
                  <a:ext uri="{FF2B5EF4-FFF2-40B4-BE49-F238E27FC236}">
                    <a16:creationId xmlns:a16="http://schemas.microsoft.com/office/drawing/2014/main" id="{AE25D989-1E3B-427A-A322-D1BBCB0125FB}"/>
                  </a:ext>
                </a:extLst>
              </p:cNvPr>
              <p:cNvSpPr txBox="1">
                <a:spLocks noRot="1" noChangeAspect="1" noMove="1" noResize="1" noEditPoints="1" noAdjustHandles="1" noChangeArrowheads="1" noChangeShapeType="1" noTextEdit="1"/>
              </p:cNvSpPr>
              <p:nvPr/>
            </p:nvSpPr>
            <p:spPr>
              <a:xfrm>
                <a:off x="282402" y="269871"/>
                <a:ext cx="11465098" cy="5749930"/>
              </a:xfrm>
              <a:prstGeom prst="rect">
                <a:avLst/>
              </a:prstGeom>
              <a:blipFill>
                <a:blip r:embed="rId2"/>
                <a:stretch>
                  <a:fillRect l="-691" r="-691"/>
                </a:stretch>
              </a:blipFill>
            </p:spPr>
            <p:txBody>
              <a:bodyPr/>
              <a:lstStyle/>
              <a:p>
                <a:r>
                  <a:rPr lang="es-ES">
                    <a:noFill/>
                  </a:rPr>
                  <a:t> </a:t>
                </a:r>
              </a:p>
            </p:txBody>
          </p:sp>
        </mc:Fallback>
      </mc:AlternateContent>
      <p:sp>
        <p:nvSpPr>
          <p:cNvPr id="3" name="3 Rectángulo"/>
          <p:cNvSpPr/>
          <p:nvPr/>
        </p:nvSpPr>
        <p:spPr>
          <a:xfrm>
            <a:off x="7670800" y="5638771"/>
            <a:ext cx="4396740" cy="1077218"/>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s-ES" sz="4600" b="1" kern="0" baseline="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Tasas y Ratio</a:t>
            </a:r>
            <a:endParaRPr lang="es-ES" sz="4600" b="1" kern="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endParaRPr>
          </a:p>
          <a:p>
            <a:pPr marL="0" marR="0" lvl="0" indent="0" algn="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74844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338087" y="5358195"/>
            <a:ext cx="9581908" cy="1508105"/>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Medidas de </a:t>
            </a:r>
            <a:r>
              <a:rPr lang="es-ES" sz="4600" b="1" kern="0" dirty="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T</a:t>
            </a:r>
            <a:r>
              <a:rPr kumimoji="0" lang="es-ES" sz="4600" b="1" i="0" u="none" strike="noStrike" kern="0" cap="none" spc="0" normalizeH="0" baseline="0" noProof="0" dirty="0" err="1"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endencia</a:t>
            </a: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 Central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La Moda</a:t>
            </a:r>
            <a:endParaRPr kumimoji="0" lang="es-ES" sz="1800" b="0" i="0" u="none" strike="noStrike" kern="0" cap="none" spc="0" normalizeH="0" baseline="0" noProof="0" dirty="0" smtClean="0">
              <a:ln>
                <a:noFill/>
              </a:ln>
              <a:solidFill>
                <a:sysClr val="windowText" lastClr="000000"/>
              </a:solidFill>
              <a:effectLst/>
              <a:uLnTx/>
              <a:uFillTx/>
            </a:endParaRPr>
          </a:p>
        </p:txBody>
      </p:sp>
      <p:sp>
        <p:nvSpPr>
          <p:cNvPr id="7" name="Marcador de contenido 2"/>
          <p:cNvSpPr txBox="1">
            <a:spLocks/>
          </p:cNvSpPr>
          <p:nvPr/>
        </p:nvSpPr>
        <p:spPr>
          <a:xfrm>
            <a:off x="786454" y="493644"/>
            <a:ext cx="10799804" cy="369639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marR="0" lvl="0" indent="0" algn="just" defTabSz="914400" rtl="0" eaLnBrk="1" fontAlgn="auto" latinLnBrk="0" hangingPunct="1">
              <a:lnSpc>
                <a:spcPct val="100000"/>
              </a:lnSpc>
              <a:spcBef>
                <a:spcPts val="0"/>
              </a:spcBef>
              <a:spcAft>
                <a:spcPts val="1200"/>
              </a:spcAft>
              <a:buClr>
                <a:sysClr val="windowText" lastClr="000000"/>
              </a:buClr>
              <a:buSzTx/>
              <a:buFont typeface="Arial" panose="020B0604020202020204" pitchFamily="34" charset="0"/>
              <a:buNone/>
              <a:tabLst/>
              <a:defRPr/>
            </a:pPr>
            <a:r>
              <a:rPr kumimoji="0" lang="es-AR" sz="2400" b="0" i="0" u="none" strike="noStrike" kern="1200" cap="none" spc="0" normalizeH="0" baseline="0" noProof="0" dirty="0" smtClean="0">
                <a:ln>
                  <a:noFill/>
                </a:ln>
                <a:solidFill>
                  <a:sysClr val="windowText" lastClr="000000"/>
                </a:solidFill>
                <a:effectLst/>
                <a:uLnTx/>
                <a:uFillTx/>
                <a:latin typeface="Trebuchet MS (cuerpo)"/>
              </a:rPr>
              <a:t>	Las medidas de tendencia central “representan” a la totalidad de las observaciones.</a:t>
            </a:r>
            <a:endParaRPr kumimoji="0" lang="es-AR" sz="2400" b="0" i="0" u="sng" strike="noStrike" kern="1200" cap="none" spc="0" normalizeH="0" baseline="0" noProof="0" dirty="0" smtClean="0">
              <a:ln>
                <a:noFill/>
              </a:ln>
              <a:solidFill>
                <a:sysClr val="windowText" lastClr="000000"/>
              </a:solidFill>
              <a:effectLst/>
              <a:uLnTx/>
              <a:uFillTx/>
              <a:latin typeface="Trebuchet MS (cuerpo)"/>
            </a:endParaRPr>
          </a:p>
          <a:p>
            <a:pPr marL="0" marR="0" lvl="0" indent="0" algn="just" defTabSz="914400" rtl="0" eaLnBrk="1" fontAlgn="auto" latinLnBrk="0" hangingPunct="1">
              <a:lnSpc>
                <a:spcPct val="100000"/>
              </a:lnSpc>
              <a:spcBef>
                <a:spcPts val="0"/>
              </a:spcBef>
              <a:spcAft>
                <a:spcPts val="1200"/>
              </a:spcAft>
              <a:buClr>
                <a:sysClr val="windowText" lastClr="000000"/>
              </a:buClr>
              <a:buSzTx/>
              <a:buFont typeface="Arial" panose="020B0604020202020204" pitchFamily="34" charset="0"/>
              <a:buNone/>
              <a:tabLst/>
              <a:defRPr/>
            </a:pPr>
            <a:r>
              <a:rPr lang="es-AR" sz="2400" cap="none" dirty="0" smtClean="0">
                <a:solidFill>
                  <a:sysClr val="windowText" lastClr="000000"/>
                </a:solidFill>
                <a:latin typeface="Trebuchet MS (cuerpo)"/>
              </a:rPr>
              <a:t>	La </a:t>
            </a:r>
            <a:r>
              <a:rPr lang="es-AR" sz="2400" b="1" cap="none" dirty="0" smtClean="0">
                <a:solidFill>
                  <a:sysClr val="windowText" lastClr="000000"/>
                </a:solidFill>
                <a:latin typeface="Trebuchet MS (cuerpo)"/>
              </a:rPr>
              <a:t>Moda</a:t>
            </a:r>
            <a:r>
              <a:rPr lang="es-AR" sz="2400" cap="none" dirty="0" smtClean="0">
                <a:solidFill>
                  <a:sysClr val="windowText" lastClr="000000"/>
                </a:solidFill>
                <a:latin typeface="Trebuchet MS (cuerpo)"/>
              </a:rPr>
              <a:t> e</a:t>
            </a:r>
            <a:r>
              <a:rPr kumimoji="0" lang="es-AR" sz="2400" b="0" i="0" u="none" strike="noStrike" kern="1200" cap="none" spc="0" normalizeH="0" baseline="0" noProof="0" dirty="0" smtClean="0">
                <a:ln>
                  <a:noFill/>
                </a:ln>
                <a:solidFill>
                  <a:sysClr val="windowText" lastClr="000000"/>
                </a:solidFill>
                <a:effectLst/>
                <a:uLnTx/>
                <a:uFillTx/>
                <a:latin typeface="Trebuchet MS (cuerpo)"/>
              </a:rPr>
              <a:t>s el valor de la variable observado con más frecuencia.</a:t>
            </a:r>
          </a:p>
          <a:p>
            <a:pPr marL="0" marR="0" lvl="0" indent="0" algn="just" defTabSz="914400" rtl="0" eaLnBrk="1" fontAlgn="auto" latinLnBrk="0" hangingPunct="1">
              <a:lnSpc>
                <a:spcPct val="100000"/>
              </a:lnSpc>
              <a:spcBef>
                <a:spcPts val="0"/>
              </a:spcBef>
              <a:spcAft>
                <a:spcPts val="1200"/>
              </a:spcAft>
              <a:buClr>
                <a:sysClr val="windowText" lastClr="000000"/>
              </a:buClr>
              <a:buSzTx/>
              <a:buFont typeface="Arial" panose="020B0604020202020204" pitchFamily="34" charset="0"/>
              <a:buNone/>
              <a:tabLst/>
              <a:defRPr/>
            </a:pPr>
            <a:r>
              <a:rPr kumimoji="0" lang="es-AR" sz="2400" b="0" i="0" u="none" strike="noStrike" kern="1200" cap="none" spc="0" normalizeH="0" baseline="0" noProof="0" dirty="0" smtClean="0">
                <a:ln>
                  <a:noFill/>
                </a:ln>
                <a:solidFill>
                  <a:sysClr val="windowText" lastClr="000000"/>
                </a:solidFill>
                <a:effectLst/>
                <a:uLnTx/>
                <a:uFillTx/>
                <a:latin typeface="Trebuchet MS (cuerpo)"/>
              </a:rPr>
              <a:t>Ejemplo: se preguntó a 40 estudiantes de psicología de la facultad A, el grado de acuerdo con la propuesta de que Estadística sea una materia optativa en un nuevo plan de estudios. Preguntas:</a:t>
            </a:r>
          </a:p>
          <a:p>
            <a:pPr marL="0" marR="0" lvl="0" indent="0" algn="just" defTabSz="914400" rtl="0" eaLnBrk="1" fontAlgn="auto" latinLnBrk="0" hangingPunct="1">
              <a:lnSpc>
                <a:spcPct val="100000"/>
              </a:lnSpc>
              <a:spcBef>
                <a:spcPts val="0"/>
              </a:spcBef>
              <a:spcAft>
                <a:spcPts val="1200"/>
              </a:spcAft>
              <a:buClr>
                <a:sysClr val="windowText" lastClr="000000"/>
              </a:buClr>
              <a:buSzTx/>
              <a:buFont typeface="Arial" panose="020B0604020202020204" pitchFamily="34" charset="0"/>
              <a:buNone/>
              <a:tabLst/>
              <a:defRPr/>
            </a:pPr>
            <a:r>
              <a:rPr kumimoji="0" lang="es-AR" sz="2400" b="0" i="0" u="none" strike="noStrike" kern="1200" cap="none" spc="0" normalizeH="0" baseline="0" noProof="0" dirty="0" smtClean="0">
                <a:ln>
                  <a:noFill/>
                </a:ln>
                <a:solidFill>
                  <a:sysClr val="windowText" lastClr="000000"/>
                </a:solidFill>
                <a:effectLst/>
                <a:uLnTx/>
                <a:uFillTx/>
                <a:latin typeface="Trebuchet MS (cuerpo)"/>
              </a:rPr>
              <a:t>¿Cuál es la variable y su nivel de medición? ¿Cuáles son las frecuencias? ¿Cuál es la moda?</a:t>
            </a:r>
          </a:p>
          <a:p>
            <a:pPr marL="0" marR="0" lvl="0" indent="0" algn="just" defTabSz="914400" rtl="0" eaLnBrk="1" fontAlgn="auto" latinLnBrk="0" hangingPunct="1">
              <a:lnSpc>
                <a:spcPct val="100000"/>
              </a:lnSpc>
              <a:spcBef>
                <a:spcPts val="0"/>
              </a:spcBef>
              <a:spcAft>
                <a:spcPts val="1200"/>
              </a:spcAft>
              <a:buClr>
                <a:prstClr val="black"/>
              </a:buClr>
              <a:buSzTx/>
              <a:buFont typeface="Arial" panose="020B0604020202020204" pitchFamily="34" charset="0"/>
              <a:buNone/>
              <a:tabLst/>
              <a:defRPr/>
            </a:pPr>
            <a:r>
              <a:rPr kumimoji="0" lang="es-AR" sz="2400" b="0" i="0" u="none" strike="noStrike" kern="1200" cap="none" spc="0" normalizeH="0" baseline="0" noProof="0" dirty="0" smtClean="0">
                <a:ln>
                  <a:noFill/>
                </a:ln>
                <a:solidFill>
                  <a:prstClr val="black"/>
                </a:solidFill>
                <a:effectLst/>
                <a:uLnTx/>
                <a:uFillTx/>
                <a:latin typeface="Trebuchet MS (cuerpo)"/>
              </a:rPr>
              <a:t>Los resultados (ficticios) fueron:</a:t>
            </a:r>
          </a:p>
          <a:p>
            <a:pPr marL="0" marR="0" lvl="0" indent="0" algn="just" defTabSz="914400" rtl="0" eaLnBrk="1" fontAlgn="auto" latinLnBrk="0" hangingPunct="1">
              <a:lnSpc>
                <a:spcPct val="100000"/>
              </a:lnSpc>
              <a:spcBef>
                <a:spcPts val="0"/>
              </a:spcBef>
              <a:spcAft>
                <a:spcPts val="1200"/>
              </a:spcAft>
              <a:buClr>
                <a:sysClr val="windowText" lastClr="000000"/>
              </a:buClr>
              <a:buSzTx/>
              <a:buFont typeface="Arial" panose="020B0604020202020204" pitchFamily="34" charset="0"/>
              <a:buNone/>
              <a:tabLst/>
              <a:defRPr/>
            </a:pPr>
            <a:endParaRPr kumimoji="0" lang="es-AR" sz="2200" b="0" i="0" u="none" strike="noStrike" kern="1200" cap="none" spc="0" normalizeH="0" baseline="0" noProof="0" dirty="0">
              <a:ln>
                <a:noFill/>
              </a:ln>
              <a:solidFill>
                <a:sysClr val="windowText" lastClr="000000"/>
              </a:solidFill>
              <a:effectLst/>
              <a:uLnTx/>
              <a:uFillTx/>
              <a:latin typeface="Tw Cen MT" panose="020B0602020104020603"/>
              <a:ea typeface="+mn-ea"/>
              <a:cs typeface="+mn-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9586" y="4154886"/>
            <a:ext cx="82550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92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674914" y="490084"/>
            <a:ext cx="10765972" cy="578008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Respuestas: </a:t>
            </a: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endPar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endParaRPr>
          </a:p>
          <a:p>
            <a:pPr marL="228600" marR="0" lvl="0" indent="-228600" algn="just" defTabSz="914400" rtl="0" eaLnBrk="1" fontAlgn="auto" latinLnBrk="0" hangingPunct="1">
              <a:lnSpc>
                <a:spcPct val="100000"/>
              </a:lnSpc>
              <a:spcBef>
                <a:spcPts val="0"/>
              </a:spcBef>
              <a:spcAft>
                <a:spcPts val="0"/>
              </a:spcAft>
              <a:buClr>
                <a:sysClr val="windowText" lastClr="000000"/>
              </a:buClr>
              <a:buSzTx/>
              <a:buFont typeface="Wingdings" panose="05000000000000000000" pitchFamily="2" charset="2"/>
              <a:buChar char="§"/>
              <a:tabLst/>
              <a:defRPr/>
            </a:pP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La variable es el “grado de acuerdo con la propuesta </a:t>
            </a:r>
            <a:r>
              <a:rPr kumimoji="0" lang="es-AR" sz="2200" b="0" i="0" u="none" strike="noStrike" kern="1200" cap="none" spc="0" normalizeH="0" baseline="0" noProof="0" dirty="0" smtClean="0">
                <a:ln>
                  <a:noFill/>
                </a:ln>
                <a:solidFill>
                  <a:prstClr val="black"/>
                </a:solidFill>
                <a:effectLst/>
                <a:uLnTx/>
                <a:uFillTx/>
                <a:latin typeface="Trebuchet MS (cuerpo)"/>
                <a:ea typeface="+mn-ea"/>
                <a:cs typeface="+mn-cs"/>
              </a:rPr>
              <a:t>de que Estadística sea una materia optativa en un nuevo plan de estudios</a:t>
            </a: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 Su nivel de medición es ordinal.</a:t>
            </a: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endPar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endParaRPr>
          </a:p>
          <a:p>
            <a:pPr marL="228600" marR="0" lvl="0" indent="-228600" algn="just" defTabSz="914400" rtl="0" eaLnBrk="1" fontAlgn="auto" latinLnBrk="0" hangingPunct="1">
              <a:lnSpc>
                <a:spcPct val="100000"/>
              </a:lnSpc>
              <a:spcBef>
                <a:spcPts val="0"/>
              </a:spcBef>
              <a:spcAft>
                <a:spcPts val="0"/>
              </a:spcAft>
              <a:buClr>
                <a:sysClr val="windowText" lastClr="000000"/>
              </a:buClr>
              <a:buSzTx/>
              <a:buFont typeface="Wingdings" panose="05000000000000000000" pitchFamily="2" charset="2"/>
              <a:buChar char="§"/>
              <a:tabLst/>
              <a:defRPr/>
            </a:pP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Sus valores son: MUY EN DESACUERDO, DESACUERDO, INDIFERENTE, ACUERDO, MUY DE ACUERDO.</a:t>
            </a:r>
          </a:p>
          <a:p>
            <a:pPr marL="228600" marR="0" lvl="0" indent="-228600" algn="just" defTabSz="914400" rtl="0" eaLnBrk="1" fontAlgn="auto" latinLnBrk="0" hangingPunct="1">
              <a:lnSpc>
                <a:spcPct val="100000"/>
              </a:lnSpc>
              <a:spcBef>
                <a:spcPts val="0"/>
              </a:spcBef>
              <a:spcAft>
                <a:spcPts val="0"/>
              </a:spcAft>
              <a:buClr>
                <a:sysClr val="windowText" lastClr="000000"/>
              </a:buClr>
              <a:buSzTx/>
              <a:buFont typeface="Wingdings" panose="05000000000000000000" pitchFamily="2" charset="2"/>
              <a:buChar char="§"/>
              <a:tabLst/>
              <a:defRPr/>
            </a:pPr>
            <a:endPar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endParaRPr>
          </a:p>
          <a:p>
            <a:pPr marL="228600" marR="0" lvl="0" indent="-228600" algn="just" defTabSz="914400" rtl="0" eaLnBrk="1" fontAlgn="auto" latinLnBrk="0" hangingPunct="1">
              <a:lnSpc>
                <a:spcPct val="100000"/>
              </a:lnSpc>
              <a:spcBef>
                <a:spcPts val="0"/>
              </a:spcBef>
              <a:spcAft>
                <a:spcPts val="0"/>
              </a:spcAft>
              <a:buClr>
                <a:sysClr val="windowText" lastClr="000000"/>
              </a:buClr>
              <a:buSzTx/>
              <a:buFont typeface="Wingdings" panose="05000000000000000000" pitchFamily="2" charset="2"/>
              <a:buChar char="§"/>
              <a:tabLst/>
              <a:defRPr/>
            </a:pP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Las frecuencias de estos valores son: 4, 5, 7, 8, 16.</a:t>
            </a:r>
          </a:p>
          <a:p>
            <a:pPr marL="228600" marR="0" lvl="0" indent="-228600" algn="just" defTabSz="914400" rtl="0" eaLnBrk="1" fontAlgn="auto" latinLnBrk="0" hangingPunct="1">
              <a:lnSpc>
                <a:spcPct val="100000"/>
              </a:lnSpc>
              <a:spcBef>
                <a:spcPts val="0"/>
              </a:spcBef>
              <a:spcAft>
                <a:spcPts val="0"/>
              </a:spcAft>
              <a:buClr>
                <a:sysClr val="windowText" lastClr="000000"/>
              </a:buClr>
              <a:buSzTx/>
              <a:buFont typeface="Wingdings" panose="05000000000000000000" pitchFamily="2" charset="2"/>
              <a:buChar char="§"/>
              <a:tabLst/>
              <a:defRPr/>
            </a:pPr>
            <a:endPar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endParaRPr>
          </a:p>
          <a:p>
            <a:pPr marL="228600" marR="0" lvl="0" indent="-228600" algn="just" defTabSz="914400" rtl="0" eaLnBrk="1" fontAlgn="auto" latinLnBrk="0" hangingPunct="1">
              <a:lnSpc>
                <a:spcPct val="100000"/>
              </a:lnSpc>
              <a:spcBef>
                <a:spcPts val="0"/>
              </a:spcBef>
              <a:spcAft>
                <a:spcPts val="0"/>
              </a:spcAft>
              <a:buClr>
                <a:sysClr val="windowText" lastClr="000000"/>
              </a:buClr>
              <a:buSzTx/>
              <a:buFont typeface="Wingdings" panose="05000000000000000000" pitchFamily="2" charset="2"/>
              <a:buChar char="§"/>
              <a:tabLst/>
              <a:defRPr/>
            </a:pP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La mayor frecuencia es 16 y le corresponde al valor muy </a:t>
            </a: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de</a:t>
            </a:r>
            <a:r>
              <a:rPr kumimoji="0" lang="es-AR" sz="2200" b="0" i="0" u="none" strike="noStrike" kern="1200" cap="none" spc="0" normalizeH="0" noProof="0" dirty="0" smtClean="0">
                <a:ln>
                  <a:noFill/>
                </a:ln>
                <a:solidFill>
                  <a:sysClr val="windowText" lastClr="000000"/>
                </a:solidFill>
                <a:effectLst/>
                <a:uLnTx/>
                <a:uFillTx/>
                <a:latin typeface="Trebuchet MS (cuerpo)"/>
                <a:ea typeface="+mn-ea"/>
                <a:cs typeface="+mn-cs"/>
              </a:rPr>
              <a:t> </a:t>
            </a: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acuerdo</a:t>
            </a: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 luego la moda es muy </a:t>
            </a: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de</a:t>
            </a:r>
            <a:r>
              <a:rPr kumimoji="0" lang="es-AR" sz="2200" b="0" i="0" u="none" strike="noStrike" kern="1200" cap="none" spc="0" normalizeH="0" noProof="0" dirty="0" smtClean="0">
                <a:ln>
                  <a:noFill/>
                </a:ln>
                <a:solidFill>
                  <a:sysClr val="windowText" lastClr="000000"/>
                </a:solidFill>
                <a:effectLst/>
                <a:uLnTx/>
                <a:uFillTx/>
                <a:latin typeface="Trebuchet MS (cuerpo)"/>
                <a:ea typeface="+mn-ea"/>
                <a:cs typeface="+mn-cs"/>
              </a:rPr>
              <a:t> </a:t>
            </a: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acuerdo</a:t>
            </a: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 Como es una sola se dice que la distribución de observaciones es </a:t>
            </a:r>
            <a:r>
              <a:rPr kumimoji="0" lang="es-AR" sz="2200" b="0" i="0" u="none" strike="noStrike" kern="1200" cap="none" spc="0" normalizeH="0" baseline="0" noProof="0" dirty="0" err="1" smtClean="0">
                <a:ln>
                  <a:noFill/>
                </a:ln>
                <a:solidFill>
                  <a:sysClr val="windowText" lastClr="000000"/>
                </a:solidFill>
                <a:effectLst/>
                <a:uLnTx/>
                <a:uFillTx/>
                <a:latin typeface="Trebuchet MS (cuerpo)"/>
                <a:ea typeface="+mn-ea"/>
                <a:cs typeface="+mn-cs"/>
              </a:rPr>
              <a:t>unimodal</a:t>
            </a: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a:t>
            </a: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endPar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endParaRP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r>
              <a:rPr kumimoji="0" lang="es-AR" sz="2200" b="0" i="0" u="none" strike="noStrike" kern="1200" cap="none" spc="0" normalizeH="0" baseline="0" noProof="0" dirty="0" smtClean="0">
                <a:ln>
                  <a:noFill/>
                </a:ln>
                <a:solidFill>
                  <a:sysClr val="windowText" lastClr="000000"/>
                </a:solidFill>
                <a:effectLst/>
                <a:uLnTx/>
                <a:uFillTx/>
                <a:latin typeface="Trebuchet MS (cuerpo)"/>
                <a:ea typeface="+mn-ea"/>
                <a:cs typeface="+mn-cs"/>
              </a:rPr>
              <a:t>Supongamos que esta misma pregunta fue realizada a otros estudiantes provenientes de otras facultades, de modo que las respuestas se distribuyeron como sigue. Indicar, en los casos que sea posible, la moda de cada conjunto de datos.</a:t>
            </a: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endParaRPr kumimoji="0" lang="es-AR" sz="2200" b="0" i="0" u="none" strike="noStrike" kern="1200" cap="all" spc="0" normalizeH="0" baseline="0" noProof="0" dirty="0" smtClean="0">
              <a:ln>
                <a:noFill/>
              </a:ln>
              <a:solidFill>
                <a:sysClr val="windowText" lastClr="000000"/>
              </a:solidFill>
              <a:effectLst/>
              <a:uLnTx/>
              <a:uFillTx/>
              <a:latin typeface="Trebuchet MS (cuerpo)"/>
              <a:ea typeface="+mn-ea"/>
              <a:cs typeface="+mn-cs"/>
            </a:endParaRP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smtClean="0">
              <a:ln>
                <a:noFill/>
              </a:ln>
              <a:solidFill>
                <a:sysClr val="windowText" lastClr="000000"/>
              </a:solidFill>
              <a:effectLst/>
              <a:uLnTx/>
              <a:uFillTx/>
              <a:latin typeface="Tw Cen MT" panose="020B0602020104020603"/>
              <a:ea typeface="+mn-ea"/>
              <a:cs typeface="+mn-cs"/>
            </a:endParaRPr>
          </a:p>
          <a:p>
            <a:pPr marL="0" marR="0" lvl="0" indent="0" algn="just"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None/>
              <a:tabLst/>
              <a:defRPr/>
            </a:pPr>
            <a:endParaRPr kumimoji="0" lang="es-AR" sz="2000" b="0" i="0" u="none" strike="noStrike" kern="1200" cap="all" spc="0" normalizeH="0" baseline="0" noProof="0" dirty="0">
              <a:ln>
                <a:noFill/>
              </a:ln>
              <a:solidFill>
                <a:sysClr val="windowText" lastClr="000000"/>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06312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025" y="300673"/>
            <a:ext cx="9759950" cy="13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Marcador de contenido 2">
            <a:extLst>
              <a:ext uri="{FF2B5EF4-FFF2-40B4-BE49-F238E27FC236}">
                <a16:creationId xmlns:a16="http://schemas.microsoft.com/office/drawing/2014/main" id="{1E17E164-51FC-41D1-99E7-4F695148EA40}"/>
              </a:ext>
            </a:extLst>
          </p:cNvPr>
          <p:cNvSpPr txBox="1">
            <a:spLocks/>
          </p:cNvSpPr>
          <p:nvPr/>
        </p:nvSpPr>
        <p:spPr>
          <a:xfrm>
            <a:off x="815802" y="1663658"/>
            <a:ext cx="10934237" cy="4432704"/>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just">
              <a:lnSpc>
                <a:spcPct val="100000"/>
              </a:lnSpc>
              <a:spcBef>
                <a:spcPts val="0"/>
              </a:spcBef>
              <a:spcAft>
                <a:spcPts val="1200"/>
              </a:spcAft>
              <a:buFont typeface="Arial" panose="020B0604020202020204" pitchFamily="34" charset="0"/>
              <a:buNone/>
            </a:pPr>
            <a:r>
              <a:rPr lang="es-AR" sz="2200" cap="none" dirty="0" smtClean="0">
                <a:solidFill>
                  <a:schemeClr val="bg1"/>
                </a:solidFill>
                <a:latin typeface="Trebuchet MS (cuerpo)"/>
              </a:rPr>
              <a:t>Para la Facultad B la distribución es bimodal, es decir hay dos modas *:</a:t>
            </a:r>
          </a:p>
          <a:p>
            <a:pPr marL="0" indent="0" algn="just">
              <a:lnSpc>
                <a:spcPct val="100000"/>
              </a:lnSpc>
              <a:spcBef>
                <a:spcPts val="0"/>
              </a:spcBef>
              <a:spcAft>
                <a:spcPts val="1200"/>
              </a:spcAft>
              <a:buFont typeface="Arial" panose="020B0604020202020204" pitchFamily="34" charset="0"/>
              <a:buNone/>
            </a:pPr>
            <a:r>
              <a:rPr lang="es-AR" sz="2200" cap="none" dirty="0" smtClean="0">
                <a:solidFill>
                  <a:schemeClr val="bg1"/>
                </a:solidFill>
                <a:latin typeface="Trebuchet MS (cuerpo)"/>
              </a:rPr>
              <a:t>M</a:t>
            </a:r>
            <a:r>
              <a:rPr lang="es-AR" sz="2200" cap="none" baseline="-25000" dirty="0" smtClean="0">
                <a:solidFill>
                  <a:schemeClr val="bg1"/>
                </a:solidFill>
                <a:latin typeface="Trebuchet MS (cuerpo)"/>
              </a:rPr>
              <a:t>o1</a:t>
            </a:r>
            <a:r>
              <a:rPr lang="es-AR" sz="2200" cap="none" dirty="0" smtClean="0">
                <a:solidFill>
                  <a:schemeClr val="bg1"/>
                </a:solidFill>
                <a:latin typeface="Trebuchet MS (cuerpo)"/>
              </a:rPr>
              <a:t>= DESACUERDO , M</a:t>
            </a:r>
            <a:r>
              <a:rPr lang="es-AR" sz="2200" cap="none" baseline="-25000" dirty="0" smtClean="0">
                <a:solidFill>
                  <a:schemeClr val="bg1"/>
                </a:solidFill>
                <a:latin typeface="Trebuchet MS (cuerpo)"/>
              </a:rPr>
              <a:t>o2</a:t>
            </a:r>
            <a:r>
              <a:rPr lang="es-AR" sz="2200" cap="none" dirty="0" smtClean="0">
                <a:solidFill>
                  <a:schemeClr val="bg1"/>
                </a:solidFill>
                <a:latin typeface="Trebuchet MS (cuerpo)"/>
              </a:rPr>
              <a:t>= ACUERDO </a:t>
            </a:r>
          </a:p>
          <a:p>
            <a:pPr marL="0" indent="0" algn="just">
              <a:lnSpc>
                <a:spcPct val="100000"/>
              </a:lnSpc>
              <a:spcBef>
                <a:spcPts val="0"/>
              </a:spcBef>
              <a:spcAft>
                <a:spcPts val="1200"/>
              </a:spcAft>
              <a:buFont typeface="Arial" panose="020B0604020202020204" pitchFamily="34" charset="0"/>
              <a:buNone/>
            </a:pPr>
            <a:r>
              <a:rPr lang="es-AR" sz="2200" cap="none" dirty="0" smtClean="0">
                <a:solidFill>
                  <a:schemeClr val="bg1"/>
                </a:solidFill>
                <a:latin typeface="Trebuchet MS (cuerpo)"/>
              </a:rPr>
              <a:t>* en el caso que la variable sea cuantitativa y las dos modas sean adyacentes se  toma como moda el promedio de esos dos valores adyacentes.</a:t>
            </a:r>
          </a:p>
          <a:p>
            <a:pPr marL="0" indent="0" algn="just">
              <a:lnSpc>
                <a:spcPct val="100000"/>
              </a:lnSpc>
              <a:spcBef>
                <a:spcPts val="0"/>
              </a:spcBef>
              <a:spcAft>
                <a:spcPts val="1200"/>
              </a:spcAft>
              <a:buFont typeface="Arial" panose="020B0604020202020204" pitchFamily="34" charset="0"/>
              <a:buNone/>
            </a:pPr>
            <a:r>
              <a:rPr lang="es-AR" sz="2200" cap="none" dirty="0" smtClean="0">
                <a:solidFill>
                  <a:schemeClr val="bg1"/>
                </a:solidFill>
                <a:latin typeface="Trebuchet MS (cuerpo)"/>
              </a:rPr>
              <a:t>Para la Facultad C la distribución es </a:t>
            </a:r>
            <a:r>
              <a:rPr lang="es-AR" sz="2200" cap="none" dirty="0" err="1" smtClean="0">
                <a:solidFill>
                  <a:schemeClr val="bg1"/>
                </a:solidFill>
                <a:latin typeface="Trebuchet MS (cuerpo)"/>
              </a:rPr>
              <a:t>amodal</a:t>
            </a:r>
            <a:r>
              <a:rPr lang="es-AR" sz="2200" cap="none" dirty="0" smtClean="0">
                <a:solidFill>
                  <a:schemeClr val="bg1"/>
                </a:solidFill>
                <a:latin typeface="Trebuchet MS (cuerpo)"/>
              </a:rPr>
              <a:t>, es decir no hay moda.</a:t>
            </a:r>
          </a:p>
          <a:p>
            <a:pPr marL="0" indent="0" algn="just">
              <a:lnSpc>
                <a:spcPct val="100000"/>
              </a:lnSpc>
              <a:spcBef>
                <a:spcPts val="0"/>
              </a:spcBef>
              <a:spcAft>
                <a:spcPts val="1200"/>
              </a:spcAft>
              <a:buFont typeface="Arial" panose="020B0604020202020204" pitchFamily="34" charset="0"/>
              <a:buNone/>
            </a:pPr>
            <a:r>
              <a:rPr lang="es-AR" sz="2200" cap="none" dirty="0" smtClean="0">
                <a:solidFill>
                  <a:schemeClr val="bg1"/>
                </a:solidFill>
                <a:latin typeface="Trebuchet MS (cuerpo)"/>
              </a:rPr>
              <a:t>Advertencia: no confundir la moda con la mayor frecuencia. En el primer ejemplo (el de la Facultad A) la moda es MUY DE ACUERDO, no 16, que es la frecuencia de la moda.</a:t>
            </a:r>
          </a:p>
          <a:p>
            <a:pPr marL="0" indent="0" algn="just">
              <a:lnSpc>
                <a:spcPct val="100000"/>
              </a:lnSpc>
              <a:spcBef>
                <a:spcPts val="0"/>
              </a:spcBef>
              <a:spcAft>
                <a:spcPts val="1200"/>
              </a:spcAft>
              <a:buFont typeface="Arial" panose="020B0604020202020204" pitchFamily="34" charset="0"/>
              <a:buNone/>
            </a:pPr>
            <a:r>
              <a:rPr lang="es-AR" sz="2200" cap="none" dirty="0" smtClean="0">
                <a:solidFill>
                  <a:schemeClr val="bg1"/>
                </a:solidFill>
                <a:latin typeface="Trebuchet MS (cuerpo)"/>
              </a:rPr>
              <a:t>Observaciones:</a:t>
            </a:r>
          </a:p>
          <a:p>
            <a:pPr marL="0" indent="0" algn="just">
              <a:lnSpc>
                <a:spcPct val="100000"/>
              </a:lnSpc>
              <a:spcBef>
                <a:spcPts val="0"/>
              </a:spcBef>
              <a:spcAft>
                <a:spcPts val="1200"/>
              </a:spcAft>
              <a:buFont typeface="Arial" panose="020B0604020202020204" pitchFamily="34" charset="0"/>
              <a:buNone/>
            </a:pPr>
            <a:r>
              <a:rPr lang="es-AR" sz="2200" cap="none" dirty="0" smtClean="0">
                <a:solidFill>
                  <a:schemeClr val="bg1"/>
                </a:solidFill>
                <a:latin typeface="Trebuchet MS (cuerpo)"/>
              </a:rPr>
              <a:t>1) La moda puede usarse en todos los niveles de medición.</a:t>
            </a:r>
          </a:p>
          <a:p>
            <a:pPr marL="0" indent="0" algn="just">
              <a:lnSpc>
                <a:spcPct val="100000"/>
              </a:lnSpc>
              <a:spcBef>
                <a:spcPts val="0"/>
              </a:spcBef>
              <a:buFont typeface="Arial" panose="020B0604020202020204" pitchFamily="34" charset="0"/>
              <a:buNone/>
            </a:pPr>
            <a:r>
              <a:rPr lang="es-AR" sz="2200" cap="none" dirty="0" smtClean="0">
                <a:solidFill>
                  <a:schemeClr val="bg1"/>
                </a:solidFill>
                <a:latin typeface="Trebuchet MS (cuerpo)"/>
              </a:rPr>
              <a:t>2) Es tanto más útil cuanto más se diferencia su frecuencia de las del resto de los</a:t>
            </a:r>
          </a:p>
          <a:p>
            <a:pPr marL="0" indent="0" algn="just">
              <a:lnSpc>
                <a:spcPct val="100000"/>
              </a:lnSpc>
              <a:spcBef>
                <a:spcPts val="0"/>
              </a:spcBef>
              <a:spcAft>
                <a:spcPts val="1200"/>
              </a:spcAft>
              <a:buFont typeface="Arial" panose="020B0604020202020204" pitchFamily="34" charset="0"/>
              <a:buNone/>
            </a:pPr>
            <a:r>
              <a:rPr lang="es-AR" sz="2200" cap="none" dirty="0">
                <a:solidFill>
                  <a:schemeClr val="bg1"/>
                </a:solidFill>
                <a:latin typeface="Trebuchet MS (cuerpo)"/>
              </a:rPr>
              <a:t> </a:t>
            </a:r>
            <a:r>
              <a:rPr lang="es-AR" sz="2200" cap="none" dirty="0" smtClean="0">
                <a:solidFill>
                  <a:schemeClr val="bg1"/>
                </a:solidFill>
                <a:latin typeface="Trebuchet MS (cuerpo)"/>
              </a:rPr>
              <a:t>    valores.</a:t>
            </a:r>
          </a:p>
        </p:txBody>
      </p:sp>
    </p:spTree>
    <p:extLst>
      <p:ext uri="{BB962C8B-B14F-4D97-AF65-F5344CB8AC3E}">
        <p14:creationId xmlns:p14="http://schemas.microsoft.com/office/powerpoint/2010/main" val="406299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8199DDE-CE5F-4443-A2D1-2F1788562BE9}"/>
              </a:ext>
            </a:extLst>
          </p:cNvPr>
          <p:cNvSpPr>
            <a:spLocks noGrp="1"/>
          </p:cNvSpPr>
          <p:nvPr>
            <p:ph sz="quarter" idx="13"/>
          </p:nvPr>
        </p:nvSpPr>
        <p:spPr>
          <a:xfrm>
            <a:off x="426094" y="670708"/>
            <a:ext cx="11354425" cy="3764132"/>
          </a:xfrm>
        </p:spPr>
        <p:txBody>
          <a:bodyPr>
            <a:noAutofit/>
          </a:bodyPr>
          <a:lstStyle/>
          <a:p>
            <a:pPr marL="0" indent="0" algn="just">
              <a:lnSpc>
                <a:spcPct val="100000"/>
              </a:lnSpc>
              <a:spcBef>
                <a:spcPts val="0"/>
              </a:spcBef>
              <a:buNone/>
            </a:pPr>
            <a:r>
              <a:rPr lang="es-AR" sz="2200" i="0" cap="none" dirty="0" smtClean="0">
                <a:solidFill>
                  <a:schemeClr val="bg1"/>
                </a:solidFill>
                <a:latin typeface="Trebuchet MS (cuerpo)"/>
              </a:rPr>
              <a:t>	Es el percentil 50 ( </a:t>
            </a:r>
            <a:r>
              <a:rPr lang="es-AR" sz="2200" i="0" dirty="0" smtClean="0">
                <a:solidFill>
                  <a:schemeClr val="bg1"/>
                </a:solidFill>
                <a:latin typeface="Trebuchet MS (cuerpo)"/>
              </a:rPr>
              <a:t>P</a:t>
            </a:r>
            <a:r>
              <a:rPr lang="es-AR" sz="2200" i="0" cap="none" baseline="-25000" dirty="0" smtClean="0">
                <a:solidFill>
                  <a:schemeClr val="bg1"/>
                </a:solidFill>
                <a:latin typeface="Trebuchet MS (cuerpo)"/>
              </a:rPr>
              <a:t>50 </a:t>
            </a:r>
            <a:r>
              <a:rPr lang="es-AR" sz="2200" i="0" cap="none" dirty="0" smtClean="0">
                <a:solidFill>
                  <a:schemeClr val="bg1"/>
                </a:solidFill>
                <a:latin typeface="Trebuchet MS (cuerpo)"/>
              </a:rPr>
              <a:t>), es decir, aquel valor que supera y es superado por, como máximo, la mitad de las observaciones. En otras palabras, no más de la mitad de las observaciones son menores que la mediana y no más que la mitad son mayores que ella. Como su definición supone un ordenamiento de los valores de la variable, su cálculo tiene sentido a partir del nivel ordinal, aunque puede no existir.</a:t>
            </a:r>
          </a:p>
          <a:p>
            <a:pPr marL="0" indent="0" algn="just">
              <a:lnSpc>
                <a:spcPct val="100000"/>
              </a:lnSpc>
              <a:spcBef>
                <a:spcPts val="0"/>
              </a:spcBef>
              <a:buNone/>
            </a:pPr>
            <a:endParaRPr lang="es-AR" sz="2200" i="0" cap="none" dirty="0" smtClean="0">
              <a:solidFill>
                <a:schemeClr val="bg1"/>
              </a:solidFill>
              <a:latin typeface="Trebuchet MS (cuerpo)"/>
            </a:endParaRPr>
          </a:p>
          <a:p>
            <a:pPr marL="0" indent="0" algn="just">
              <a:lnSpc>
                <a:spcPct val="100000"/>
              </a:lnSpc>
              <a:spcBef>
                <a:spcPts val="0"/>
              </a:spcBef>
              <a:buNone/>
            </a:pPr>
            <a:r>
              <a:rPr lang="es-AR" sz="2200" i="0" cap="none" dirty="0" smtClean="0">
                <a:solidFill>
                  <a:schemeClr val="bg1"/>
                </a:solidFill>
                <a:latin typeface="Trebuchet MS (cuerpo)"/>
              </a:rPr>
              <a:t>Ejemplos:</a:t>
            </a:r>
          </a:p>
          <a:p>
            <a:pPr marL="0" indent="0">
              <a:buNone/>
            </a:pPr>
            <a:r>
              <a:rPr lang="es-AR" sz="2200" i="0" dirty="0" smtClean="0">
                <a:solidFill>
                  <a:schemeClr val="bg1"/>
                </a:solidFill>
                <a:latin typeface="Trebuchet MS (cuerpo)"/>
              </a:rPr>
              <a:t>Dadas las edades de cinco estudiantes avanzados en la carrera de Psicología hallar la mediana (</a:t>
            </a:r>
            <a:r>
              <a:rPr lang="es-AR" sz="2200" i="0" dirty="0" err="1" smtClean="0">
                <a:solidFill>
                  <a:schemeClr val="bg1"/>
                </a:solidFill>
                <a:latin typeface="Trebuchet MS (cuerpo)"/>
              </a:rPr>
              <a:t>M</a:t>
            </a:r>
            <a:r>
              <a:rPr lang="es-AR" sz="2200" i="0" cap="none" dirty="0" err="1" smtClean="0">
                <a:solidFill>
                  <a:schemeClr val="bg1"/>
                </a:solidFill>
                <a:latin typeface="Trebuchet MS (cuerpo)"/>
              </a:rPr>
              <a:t>dn</a:t>
            </a:r>
            <a:r>
              <a:rPr lang="es-AR" sz="2200" i="0" dirty="0" smtClean="0">
                <a:solidFill>
                  <a:schemeClr val="bg1"/>
                </a:solidFill>
                <a:latin typeface="Trebuchet MS (cuerpo)"/>
              </a:rPr>
              <a:t>), siendo </a:t>
            </a:r>
            <a:r>
              <a:rPr lang="es-AR" sz="2200" dirty="0" smtClean="0">
                <a:solidFill>
                  <a:schemeClr val="bg1"/>
                </a:solidFill>
                <a:latin typeface="Times New Roman" panose="02020603050405020304" pitchFamily="18" charset="0"/>
                <a:cs typeface="Times New Roman" panose="02020603050405020304" pitchFamily="18" charset="0"/>
              </a:rPr>
              <a:t>x</a:t>
            </a:r>
            <a:r>
              <a:rPr lang="es-AR" sz="2200" baseline="-25000" dirty="0" smtClean="0">
                <a:solidFill>
                  <a:schemeClr val="bg1"/>
                </a:solidFill>
                <a:latin typeface="Times New Roman" panose="02020603050405020304" pitchFamily="18" charset="0"/>
                <a:cs typeface="Times New Roman" panose="02020603050405020304" pitchFamily="18" charset="0"/>
              </a:rPr>
              <a:t>i</a:t>
            </a:r>
            <a:r>
              <a:rPr lang="es-AR" sz="2200" i="0" dirty="0" smtClean="0">
                <a:solidFill>
                  <a:schemeClr val="bg1"/>
                </a:solidFill>
                <a:latin typeface="Trebuchet MS (cuerpo)"/>
              </a:rPr>
              <a:t>: 21, 24, 25, 29, 30</a:t>
            </a:r>
          </a:p>
          <a:p>
            <a:pPr marL="0" indent="0">
              <a:buNone/>
            </a:pPr>
            <a:r>
              <a:rPr lang="es-AR" sz="2200" i="0" dirty="0" err="1" smtClean="0">
                <a:solidFill>
                  <a:schemeClr val="bg1"/>
                </a:solidFill>
                <a:latin typeface="Trebuchet MS (cuerpo)"/>
              </a:rPr>
              <a:t>M</a:t>
            </a:r>
            <a:r>
              <a:rPr lang="es-AR" sz="2200" i="0" cap="none" dirty="0" err="1" smtClean="0">
                <a:solidFill>
                  <a:schemeClr val="bg1"/>
                </a:solidFill>
                <a:latin typeface="Trebuchet MS (cuerpo)"/>
              </a:rPr>
              <a:t>dn</a:t>
            </a:r>
            <a:r>
              <a:rPr lang="es-AR" sz="2200" i="0" cap="none" dirty="0" smtClean="0">
                <a:solidFill>
                  <a:schemeClr val="bg1"/>
                </a:solidFill>
                <a:latin typeface="Trebuchet MS (cuerpo)"/>
              </a:rPr>
              <a:t> </a:t>
            </a:r>
            <a:r>
              <a:rPr lang="es-AR" sz="2200" i="0" dirty="0" smtClean="0">
                <a:solidFill>
                  <a:schemeClr val="bg1"/>
                </a:solidFill>
                <a:latin typeface="Trebuchet MS (cuerpo)"/>
              </a:rPr>
              <a:t>= 25</a:t>
            </a:r>
            <a:endParaRPr lang="es-AR" sz="2200" i="0" dirty="0">
              <a:solidFill>
                <a:schemeClr val="bg1"/>
              </a:solidFill>
              <a:latin typeface="Trebuchet MS (cuerpo)"/>
            </a:endParaRPr>
          </a:p>
        </p:txBody>
      </p:sp>
      <p:sp>
        <p:nvSpPr>
          <p:cNvPr id="4" name="3 Rectángulo"/>
          <p:cNvSpPr/>
          <p:nvPr/>
        </p:nvSpPr>
        <p:spPr>
          <a:xfrm>
            <a:off x="2727960" y="5081727"/>
            <a:ext cx="9174480" cy="1508105"/>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Medidas de Tendencia</a:t>
            </a:r>
            <a:r>
              <a:rPr kumimoji="0" lang="es-ES" sz="4600" b="1" i="0" u="none" strike="noStrike" kern="0" cap="none" spc="0" normalizeH="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 Central</a:t>
            </a:r>
          </a:p>
          <a:p>
            <a:pPr marL="0" marR="0" lvl="0" indent="0" algn="r" defTabSz="914400" eaLnBrk="1" fontAlgn="auto" latinLnBrk="0" hangingPunct="1">
              <a:lnSpc>
                <a:spcPct val="100000"/>
              </a:lnSpc>
              <a:spcBef>
                <a:spcPts val="0"/>
              </a:spcBef>
              <a:spcAft>
                <a:spcPts val="0"/>
              </a:spcAft>
              <a:buClrTx/>
              <a:buSzTx/>
              <a:buFontTx/>
              <a:buNone/>
              <a:tabLst/>
              <a:defRPr/>
            </a:pPr>
            <a:r>
              <a:rPr lang="es-ES" sz="4600" b="1" kern="0" baseline="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La</a:t>
            </a:r>
            <a:r>
              <a:rPr lang="es-ES" sz="4600" b="1" kern="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 Mediana</a:t>
            </a:r>
            <a:endParaRPr kumimoji="0" lang="es-E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35019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38B6B600-C54E-4A10-93B5-4FEC2D34EDA0}"/>
                  </a:ext>
                </a:extLst>
              </p:cNvPr>
              <p:cNvSpPr>
                <a:spLocks noGrp="1"/>
              </p:cNvSpPr>
              <p:nvPr>
                <p:ph sz="quarter" idx="13"/>
              </p:nvPr>
            </p:nvSpPr>
            <p:spPr>
              <a:xfrm>
                <a:off x="822334" y="304949"/>
                <a:ext cx="10714345" cy="4267052"/>
              </a:xfrm>
            </p:spPr>
            <p:txBody>
              <a:bodyPr>
                <a:normAutofit/>
              </a:bodyPr>
              <a:lstStyle/>
              <a:p>
                <a:pPr marL="0" indent="0" algn="just">
                  <a:spcBef>
                    <a:spcPts val="0"/>
                  </a:spcBef>
                  <a:spcAft>
                    <a:spcPts val="1200"/>
                  </a:spcAft>
                  <a:buNone/>
                </a:pPr>
                <a:r>
                  <a:rPr lang="es-ES" sz="2200" i="0" dirty="0" smtClean="0">
                    <a:solidFill>
                      <a:schemeClr val="bg1"/>
                    </a:solidFill>
                    <a:latin typeface="Trebuchet MS (cuerpo)"/>
                  </a:rPr>
                  <a:t>	</a:t>
                </a:r>
                <a:r>
                  <a:rPr lang="es-ES" sz="2400" i="0" dirty="0" smtClean="0">
                    <a:solidFill>
                      <a:schemeClr val="bg1"/>
                    </a:solidFill>
                    <a:latin typeface="Trebuchet MS (cuerpo)"/>
                  </a:rPr>
                  <a:t>En el caso que la variable sea cuantitativa y la cantidad de datos sea par, la mediana es el promedio de los dos valores que ocupan las posiciones centrales.</a:t>
                </a:r>
              </a:p>
              <a:p>
                <a:pPr marL="0" indent="0" algn="just">
                  <a:spcBef>
                    <a:spcPts val="0"/>
                  </a:spcBef>
                  <a:spcAft>
                    <a:spcPts val="1200"/>
                  </a:spcAft>
                  <a:buNone/>
                </a:pPr>
                <a:r>
                  <a:rPr lang="es-ES" sz="2400" i="0" dirty="0">
                    <a:solidFill>
                      <a:schemeClr val="bg1"/>
                    </a:solidFill>
                    <a:latin typeface="Trebuchet MS (cuerpo)"/>
                  </a:rPr>
                  <a:t>Si las edades </a:t>
                </a:r>
                <a:r>
                  <a:rPr lang="es-ES" sz="2400" i="0" dirty="0" smtClean="0">
                    <a:solidFill>
                      <a:schemeClr val="bg1"/>
                    </a:solidFill>
                    <a:latin typeface="Trebuchet MS (cuerpo)"/>
                  </a:rPr>
                  <a:t>X de </a:t>
                </a:r>
                <a:r>
                  <a:rPr lang="es-ES" sz="2400" i="0" dirty="0">
                    <a:solidFill>
                      <a:schemeClr val="bg1"/>
                    </a:solidFill>
                    <a:latin typeface="Trebuchet MS (cuerpo)"/>
                  </a:rPr>
                  <a:t>los estudiantes </a:t>
                </a:r>
                <a:r>
                  <a:rPr lang="es-ES" sz="2400" i="0" dirty="0" smtClean="0">
                    <a:solidFill>
                      <a:schemeClr val="bg1"/>
                    </a:solidFill>
                    <a:latin typeface="Trebuchet MS (cuerpo)"/>
                  </a:rPr>
                  <a:t>fueran: </a:t>
                </a:r>
                <a:r>
                  <a:rPr lang="es-AR" sz="2400" dirty="0">
                    <a:solidFill>
                      <a:srgbClr val="3F3F3F"/>
                    </a:solidFill>
                    <a:latin typeface="Times New Roman" panose="02020603050405020304" pitchFamily="18" charset="0"/>
                    <a:cs typeface="Times New Roman" panose="02020603050405020304" pitchFamily="18" charset="0"/>
                  </a:rPr>
                  <a:t>x</a:t>
                </a:r>
                <a:r>
                  <a:rPr lang="es-AR" sz="2400" baseline="-25000" dirty="0">
                    <a:solidFill>
                      <a:srgbClr val="3F3F3F"/>
                    </a:solidFill>
                    <a:latin typeface="Times New Roman" panose="02020603050405020304" pitchFamily="18" charset="0"/>
                    <a:cs typeface="Times New Roman" panose="02020603050405020304" pitchFamily="18" charset="0"/>
                  </a:rPr>
                  <a:t>i</a:t>
                </a:r>
                <a:r>
                  <a:rPr lang="es-AR" sz="2200" baseline="-25000" dirty="0">
                    <a:solidFill>
                      <a:srgbClr val="3F3F3F"/>
                    </a:solidFill>
                    <a:latin typeface="Times New Roman" panose="02020603050405020304" pitchFamily="18" charset="0"/>
                    <a:cs typeface="Times New Roman" panose="02020603050405020304" pitchFamily="18" charset="0"/>
                  </a:rPr>
                  <a:t> </a:t>
                </a:r>
                <a:r>
                  <a:rPr lang="es-AR" sz="2200" i="0" dirty="0" smtClean="0">
                    <a:solidFill>
                      <a:srgbClr val="3F3F3F"/>
                    </a:solidFill>
                    <a:latin typeface="Times New Roman" panose="02020603050405020304" pitchFamily="18" charset="0"/>
                    <a:cs typeface="Times New Roman" panose="02020603050405020304" pitchFamily="18" charset="0"/>
                  </a:rPr>
                  <a:t>:</a:t>
                </a:r>
                <a:r>
                  <a:rPr lang="es-AR" sz="2200" dirty="0" smtClean="0">
                    <a:solidFill>
                      <a:srgbClr val="3F3F3F"/>
                    </a:solidFill>
                    <a:latin typeface="Times New Roman" panose="02020603050405020304" pitchFamily="18" charset="0"/>
                    <a:cs typeface="Times New Roman" panose="02020603050405020304" pitchFamily="18" charset="0"/>
                  </a:rPr>
                  <a:t> </a:t>
                </a:r>
                <a:r>
                  <a:rPr lang="es-ES" sz="2400" i="0" dirty="0" smtClean="0">
                    <a:solidFill>
                      <a:schemeClr val="bg1"/>
                    </a:solidFill>
                    <a:latin typeface="Trebuchet MS (cuerpo)"/>
                  </a:rPr>
                  <a:t>21</a:t>
                </a:r>
                <a:r>
                  <a:rPr lang="es-ES" sz="2400" i="0" dirty="0">
                    <a:solidFill>
                      <a:schemeClr val="bg1"/>
                    </a:solidFill>
                    <a:latin typeface="Trebuchet MS (cuerpo)"/>
                  </a:rPr>
                  <a:t>, 24, 25, 29, 30, </a:t>
                </a:r>
                <a:r>
                  <a:rPr lang="es-ES" sz="2400" i="0" dirty="0" smtClean="0">
                    <a:solidFill>
                      <a:schemeClr val="bg1"/>
                    </a:solidFill>
                    <a:latin typeface="Trebuchet MS (cuerpo)"/>
                  </a:rPr>
                  <a:t>31</a:t>
                </a:r>
              </a:p>
              <a:p>
                <a:pPr marL="0" indent="0" algn="ctr">
                  <a:spcBef>
                    <a:spcPts val="0"/>
                  </a:spcBef>
                  <a:spcAft>
                    <a:spcPts val="1200"/>
                  </a:spcAft>
                  <a:buNone/>
                </a:pPr>
                <a:r>
                  <a:rPr lang="es-AR" sz="2400" i="0" dirty="0">
                    <a:solidFill>
                      <a:schemeClr val="bg1"/>
                    </a:solidFill>
                    <a:latin typeface="Trebuchet MS (cuerpo)"/>
                  </a:rPr>
                  <a:t>M</a:t>
                </a:r>
                <a:r>
                  <a:rPr lang="es-AR" sz="2400" i="0" cap="none" dirty="0">
                    <a:solidFill>
                      <a:schemeClr val="bg1"/>
                    </a:solidFill>
                    <a:latin typeface="Trebuchet MS (cuerpo)"/>
                  </a:rPr>
                  <a:t>dn </a:t>
                </a:r>
                <a:r>
                  <a:rPr lang="es-AR" sz="2400" i="0" dirty="0">
                    <a:solidFill>
                      <a:schemeClr val="bg1"/>
                    </a:solidFill>
                    <a:latin typeface="Trebuchet MS (cuerpo)"/>
                  </a:rPr>
                  <a:t>= </a:t>
                </a:r>
                <a14:m>
                  <m:oMath xmlns:m="http://schemas.openxmlformats.org/officeDocument/2006/math">
                    <m:f>
                      <m:fPr>
                        <m:ctrlPr>
                          <a:rPr lang="es-ES" sz="2400" i="1">
                            <a:solidFill>
                              <a:schemeClr val="bg1"/>
                            </a:solidFill>
                            <a:latin typeface="Cambria Math" panose="02040503050406030204" pitchFamily="18" charset="0"/>
                          </a:rPr>
                        </m:ctrlPr>
                      </m:fPr>
                      <m:num>
                        <m:r>
                          <a:rPr lang="es-ES" sz="2400" b="0" i="0" smtClean="0">
                            <a:solidFill>
                              <a:schemeClr val="bg1"/>
                            </a:solidFill>
                            <a:latin typeface="Cambria Math"/>
                          </a:rPr>
                          <m:t>25+29</m:t>
                        </m:r>
                      </m:num>
                      <m:den>
                        <m:r>
                          <a:rPr lang="es-ES" sz="2400" b="0" i="0" smtClean="0">
                            <a:solidFill>
                              <a:schemeClr val="bg1"/>
                            </a:solidFill>
                            <a:latin typeface="Cambria Math"/>
                          </a:rPr>
                          <m:t>2</m:t>
                        </m:r>
                      </m:den>
                    </m:f>
                  </m:oMath>
                </a14:m>
                <a:r>
                  <a:rPr lang="es-AR" sz="2400" i="0" dirty="0">
                    <a:solidFill>
                      <a:schemeClr val="bg1"/>
                    </a:solidFill>
                    <a:latin typeface="Trebuchet MS (cuerpo)"/>
                  </a:rPr>
                  <a:t> = 27</a:t>
                </a:r>
              </a:p>
              <a:p>
                <a:pPr marL="0" indent="0" algn="just">
                  <a:spcBef>
                    <a:spcPts val="0"/>
                  </a:spcBef>
                  <a:spcAft>
                    <a:spcPts val="1200"/>
                  </a:spcAft>
                  <a:buNone/>
                </a:pPr>
                <a:r>
                  <a:rPr lang="es-AR" sz="2400" i="0" dirty="0" smtClean="0">
                    <a:solidFill>
                      <a:schemeClr val="bg1"/>
                    </a:solidFill>
                    <a:latin typeface="Trebuchet MS (cuerpo)"/>
                  </a:rPr>
                  <a:t>	A </a:t>
                </a:r>
                <a:r>
                  <a:rPr lang="es-AR" sz="2400" i="0" dirty="0">
                    <a:solidFill>
                      <a:schemeClr val="bg1"/>
                    </a:solidFill>
                    <a:latin typeface="Trebuchet MS (cuerpo)"/>
                  </a:rPr>
                  <a:t>continuación se presentan dos distribuciones de frecuencias correspondientes a las edades de estudiantes avanzados de </a:t>
                </a:r>
                <a:r>
                  <a:rPr lang="es-AR" sz="2400" i="0" dirty="0" smtClean="0">
                    <a:solidFill>
                      <a:schemeClr val="bg1"/>
                    </a:solidFill>
                    <a:latin typeface="Trebuchet MS (cuerpo)"/>
                  </a:rPr>
                  <a:t>Psicología </a:t>
                </a:r>
                <a:r>
                  <a:rPr lang="es-AR" sz="2400" i="0" dirty="0">
                    <a:solidFill>
                      <a:schemeClr val="bg1"/>
                    </a:solidFill>
                    <a:latin typeface="Trebuchet MS (cuerpo)"/>
                  </a:rPr>
                  <a:t>que cursan en bandas horarias de la mañana y de la tarde. Se pide determinar la mediana de las observaciones para cada banda horaria</a:t>
                </a:r>
                <a:r>
                  <a:rPr lang="es-AR" sz="2400" i="0" dirty="0" smtClean="0">
                    <a:solidFill>
                      <a:schemeClr val="bg1"/>
                    </a:solidFill>
                    <a:latin typeface="Trebuchet MS (cuerpo)"/>
                  </a:rPr>
                  <a:t>.</a:t>
                </a:r>
              </a:p>
              <a:p>
                <a:pPr marL="0" indent="0">
                  <a:buNone/>
                </a:pPr>
                <a:endParaRPr lang="es-AR" sz="2200" i="0" dirty="0">
                  <a:solidFill>
                    <a:schemeClr val="bg1"/>
                  </a:solidFill>
                  <a:latin typeface="Trebuchet MS (cuerpo)"/>
                </a:endParaRPr>
              </a:p>
            </p:txBody>
          </p:sp>
        </mc:Choice>
        <mc:Fallback xmlns="">
          <p:sp>
            <p:nvSpPr>
              <p:cNvPr id="3" name="Marcador de contenido 2">
                <a:extLst>
                  <a:ext uri="{FF2B5EF4-FFF2-40B4-BE49-F238E27FC236}">
                    <a16:creationId xmlns="" xmlns:a16="http://schemas.microsoft.com/office/drawing/2014/main" xmlns:a14="http://schemas.microsoft.com/office/drawing/2010/main" id="{38B6B600-C54E-4A10-93B5-4FEC2D34EDA0}"/>
                  </a:ext>
                </a:extLst>
              </p:cNvPr>
              <p:cNvSpPr>
                <a:spLocks noGrp="1" noRot="1" noChangeAspect="1" noMove="1" noResize="1" noEditPoints="1" noAdjustHandles="1" noChangeArrowheads="1" noChangeShapeType="1" noTextEdit="1"/>
              </p:cNvSpPr>
              <p:nvPr>
                <p:ph sz="quarter" idx="13"/>
              </p:nvPr>
            </p:nvSpPr>
            <p:spPr>
              <a:xfrm>
                <a:off x="822334" y="304949"/>
                <a:ext cx="10714345" cy="4267052"/>
              </a:xfrm>
              <a:blipFill rotWithShape="1">
                <a:blip r:embed="rId2"/>
                <a:stretch>
                  <a:fillRect l="-911" t="-1000" r="-854"/>
                </a:stretch>
              </a:blipFill>
            </p:spPr>
            <p:txBody>
              <a:bodyPr/>
              <a:lstStyle/>
              <a:p>
                <a:r>
                  <a:rPr lang="es-ES">
                    <a:noFill/>
                  </a:rPr>
                  <a:t> </a:t>
                </a:r>
              </a:p>
            </p:txBody>
          </p:sp>
        </mc:Fallback>
      </mc:AlternateContent>
      <p:graphicFrame>
        <p:nvGraphicFramePr>
          <p:cNvPr id="5" name="Tabla 3">
            <a:extLst>
              <a:ext uri="{FF2B5EF4-FFF2-40B4-BE49-F238E27FC236}">
                <a16:creationId xmlns:a16="http://schemas.microsoft.com/office/drawing/2014/main" id="{BD6E8B80-B8F5-4D8F-88B6-06E4E6C38961}"/>
              </a:ext>
            </a:extLst>
          </p:cNvPr>
          <p:cNvGraphicFramePr>
            <a:graphicFrameLocks noGrp="1"/>
          </p:cNvGraphicFramePr>
          <p:nvPr>
            <p:extLst>
              <p:ext uri="{D42A27DB-BD31-4B8C-83A1-F6EECF244321}">
                <p14:modId xmlns:p14="http://schemas.microsoft.com/office/powerpoint/2010/main" val="4232268726"/>
              </p:ext>
            </p:extLst>
          </p:nvPr>
        </p:nvGraphicFramePr>
        <p:xfrm>
          <a:off x="2190712" y="4588227"/>
          <a:ext cx="8187725" cy="731520"/>
        </p:xfrm>
        <a:graphic>
          <a:graphicData uri="http://schemas.openxmlformats.org/drawingml/2006/table">
            <a:tbl>
              <a:tblPr firstRow="1" bandRow="1"/>
              <a:tblGrid>
                <a:gridCol w="1169675">
                  <a:extLst>
                    <a:ext uri="{9D8B030D-6E8A-4147-A177-3AD203B41FA5}">
                      <a16:colId xmlns:a16="http://schemas.microsoft.com/office/drawing/2014/main" val="818118983"/>
                    </a:ext>
                  </a:extLst>
                </a:gridCol>
                <a:gridCol w="1104933">
                  <a:extLst>
                    <a:ext uri="{9D8B030D-6E8A-4147-A177-3AD203B41FA5}">
                      <a16:colId xmlns:a16="http://schemas.microsoft.com/office/drawing/2014/main" val="2103624123"/>
                    </a:ext>
                  </a:extLst>
                </a:gridCol>
                <a:gridCol w="1143000">
                  <a:extLst>
                    <a:ext uri="{9D8B030D-6E8A-4147-A177-3AD203B41FA5}">
                      <a16:colId xmlns:a16="http://schemas.microsoft.com/office/drawing/2014/main" val="4289568739"/>
                    </a:ext>
                  </a:extLst>
                </a:gridCol>
                <a:gridCol w="1143000">
                  <a:extLst>
                    <a:ext uri="{9D8B030D-6E8A-4147-A177-3AD203B41FA5}">
                      <a16:colId xmlns:a16="http://schemas.microsoft.com/office/drawing/2014/main" val="182457956"/>
                    </a:ext>
                  </a:extLst>
                </a:gridCol>
                <a:gridCol w="1112520">
                  <a:extLst>
                    <a:ext uri="{9D8B030D-6E8A-4147-A177-3AD203B41FA5}">
                      <a16:colId xmlns:a16="http://schemas.microsoft.com/office/drawing/2014/main" val="2184439518"/>
                    </a:ext>
                  </a:extLst>
                </a:gridCol>
                <a:gridCol w="1341120">
                  <a:extLst>
                    <a:ext uri="{9D8B030D-6E8A-4147-A177-3AD203B41FA5}">
                      <a16:colId xmlns:a16="http://schemas.microsoft.com/office/drawing/2014/main" val="3486360300"/>
                    </a:ext>
                  </a:extLst>
                </a:gridCol>
                <a:gridCol w="1173477">
                  <a:extLst>
                    <a:ext uri="{9D8B030D-6E8A-4147-A177-3AD203B41FA5}">
                      <a16:colId xmlns:a16="http://schemas.microsoft.com/office/drawing/2014/main" val="20006"/>
                    </a:ext>
                  </a:extLst>
                </a:gridCol>
              </a:tblGrid>
              <a:tr h="357647">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b="1" i="1" dirty="0" smtClean="0">
                          <a:solidFill>
                            <a:schemeClr val="bg1"/>
                          </a:solidFill>
                          <a:latin typeface="Times New Roman" panose="02020603050405020304" pitchFamily="18" charset="0"/>
                          <a:cs typeface="Times New Roman" panose="02020603050405020304" pitchFamily="18" charset="0"/>
                        </a:rPr>
                        <a:t>x</a:t>
                      </a:r>
                      <a:r>
                        <a:rPr lang="es-AR" b="1" i="1" cap="none" baseline="-25000" dirty="0" smtClean="0">
                          <a:solidFill>
                            <a:schemeClr val="bg1"/>
                          </a:solidFill>
                          <a:latin typeface="Times New Roman" panose="02020603050405020304" pitchFamily="18" charset="0"/>
                          <a:cs typeface="Times New Roman" panose="02020603050405020304" pitchFamily="18" charset="0"/>
                        </a:rPr>
                        <a:t>i</a:t>
                      </a:r>
                      <a:endParaRPr lang="es-AR" b="1" i="1" dirty="0">
                        <a:solidFill>
                          <a:schemeClr val="bg1"/>
                        </a:solidFill>
                        <a:latin typeface="Times New Roman" panose="02020603050405020304" pitchFamily="18" charset="0"/>
                        <a:cs typeface="Times New Roman" panose="02020603050405020304" pitchFamily="18" charset="0"/>
                      </a:endParaRP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21</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22</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23</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26</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rowSpan="2">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smtClean="0">
                          <a:solidFill>
                            <a:schemeClr val="bg1"/>
                          </a:solidFill>
                        </a:rPr>
                        <a:t>n = 90 </a:t>
                      </a:r>
                      <a:endParaRPr lang="es-AR" dirty="0">
                        <a:solidFill>
                          <a:schemeClr val="bg1"/>
                        </a:solidFill>
                      </a:endParaRPr>
                    </a:p>
                    <a:p>
                      <a:pPr algn="ctr"/>
                      <a:r>
                        <a:rPr lang="es-AR" dirty="0">
                          <a:solidFill>
                            <a:schemeClr val="bg1"/>
                          </a:solidFill>
                        </a:rPr>
                        <a:t>Mdn = 23</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rowSpan="2">
                  <a:txBody>
                    <a:bodyPr/>
                    <a:lstStyle/>
                    <a:p>
                      <a:pPr algn="ctr"/>
                      <a:r>
                        <a:rPr lang="es-AR" sz="2000" dirty="0" smtClean="0">
                          <a:solidFill>
                            <a:schemeClr val="bg1"/>
                          </a:solidFill>
                        </a:rPr>
                        <a:t>Mañana</a:t>
                      </a:r>
                      <a:r>
                        <a:rPr lang="es-AR" dirty="0" smtClean="0">
                          <a:solidFill>
                            <a:schemeClr val="bg1"/>
                          </a:solidFill>
                        </a:rPr>
                        <a:t>   </a:t>
                      </a:r>
                      <a:endParaRPr lang="es-AR" dirty="0">
                        <a:solidFill>
                          <a:schemeClr val="bg1"/>
                        </a:solidFill>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666277055"/>
                  </a:ext>
                </a:extLst>
              </a:tr>
              <a:tr h="357647">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b="1" i="1" cap="none" baseline="0" dirty="0">
                          <a:solidFill>
                            <a:schemeClr val="bg1"/>
                          </a:solidFill>
                          <a:latin typeface="Times New Roman" panose="02020603050405020304" pitchFamily="18" charset="0"/>
                          <a:cs typeface="Times New Roman" panose="02020603050405020304" pitchFamily="18" charset="0"/>
                        </a:rPr>
                        <a:t>f</a:t>
                      </a:r>
                      <a:r>
                        <a:rPr lang="es-AR" b="1" i="1" cap="none" baseline="-25000" dirty="0">
                          <a:solidFill>
                            <a:schemeClr val="bg1"/>
                          </a:solidFill>
                          <a:latin typeface="Times New Roman" panose="02020603050405020304" pitchFamily="18" charset="0"/>
                          <a:cs typeface="Times New Roman" panose="02020603050405020304" pitchFamily="18" charset="0"/>
                        </a:rPr>
                        <a:t>i</a:t>
                      </a:r>
                      <a:endParaRPr lang="es-AR" b="1" i="1" dirty="0">
                        <a:solidFill>
                          <a:schemeClr val="bg1"/>
                        </a:solidFill>
                        <a:latin typeface="Times New Roman" panose="02020603050405020304" pitchFamily="18" charset="0"/>
                        <a:cs typeface="Times New Roman" panose="02020603050405020304" pitchFamily="18"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5</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15</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35</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35</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vMerge="1">
                  <a:txBody>
                    <a:bodyPr/>
                    <a:lstStyle/>
                    <a:p>
                      <a:pPr algn="ctr"/>
                      <a:endParaRPr lang="es-AR" dirty="0"/>
                    </a:p>
                  </a:txBody>
                  <a:tcPr/>
                </a:tc>
                <a:tc vMerge="1">
                  <a:txBody>
                    <a:bodyPr/>
                    <a:lstStyle/>
                    <a:p>
                      <a:endParaRPr lang="es-ES"/>
                    </a:p>
                  </a:txBody>
                  <a:tcPr/>
                </a:tc>
                <a:extLst>
                  <a:ext uri="{0D108BD9-81ED-4DB2-BD59-A6C34878D82A}">
                    <a16:rowId xmlns:a16="http://schemas.microsoft.com/office/drawing/2014/main" val="139082573"/>
                  </a:ext>
                </a:extLst>
              </a:tr>
            </a:tbl>
          </a:graphicData>
        </a:graphic>
      </p:graphicFrame>
      <p:graphicFrame>
        <p:nvGraphicFramePr>
          <p:cNvPr id="6" name="Tabla 3">
            <a:extLst>
              <a:ext uri="{FF2B5EF4-FFF2-40B4-BE49-F238E27FC236}">
                <a16:creationId xmlns:a16="http://schemas.microsoft.com/office/drawing/2014/main" id="{4C5ACC04-D0A5-4A52-B4A7-8BA6DF899B04}"/>
              </a:ext>
            </a:extLst>
          </p:cNvPr>
          <p:cNvGraphicFramePr>
            <a:graphicFrameLocks noGrp="1"/>
          </p:cNvGraphicFramePr>
          <p:nvPr>
            <p:extLst>
              <p:ext uri="{D42A27DB-BD31-4B8C-83A1-F6EECF244321}">
                <p14:modId xmlns:p14="http://schemas.microsoft.com/office/powerpoint/2010/main" val="2297418034"/>
              </p:ext>
            </p:extLst>
          </p:nvPr>
        </p:nvGraphicFramePr>
        <p:xfrm>
          <a:off x="2164079" y="5608053"/>
          <a:ext cx="8260081" cy="755344"/>
        </p:xfrm>
        <a:graphic>
          <a:graphicData uri="http://schemas.openxmlformats.org/drawingml/2006/table">
            <a:tbl>
              <a:tblPr firstRow="1" bandRow="1"/>
              <a:tblGrid>
                <a:gridCol w="1188721">
                  <a:extLst>
                    <a:ext uri="{9D8B030D-6E8A-4147-A177-3AD203B41FA5}">
                      <a16:colId xmlns:a16="http://schemas.microsoft.com/office/drawing/2014/main" val="3718945982"/>
                    </a:ext>
                  </a:extLst>
                </a:gridCol>
                <a:gridCol w="1096189">
                  <a:extLst>
                    <a:ext uri="{9D8B030D-6E8A-4147-A177-3AD203B41FA5}">
                      <a16:colId xmlns:a16="http://schemas.microsoft.com/office/drawing/2014/main" val="3953109274"/>
                    </a:ext>
                  </a:extLst>
                </a:gridCol>
                <a:gridCol w="1142455">
                  <a:extLst>
                    <a:ext uri="{9D8B030D-6E8A-4147-A177-3AD203B41FA5}">
                      <a16:colId xmlns:a16="http://schemas.microsoft.com/office/drawing/2014/main" val="1500243563"/>
                    </a:ext>
                  </a:extLst>
                </a:gridCol>
                <a:gridCol w="1142455">
                  <a:extLst>
                    <a:ext uri="{9D8B030D-6E8A-4147-A177-3AD203B41FA5}">
                      <a16:colId xmlns:a16="http://schemas.microsoft.com/office/drawing/2014/main" val="3237748103"/>
                    </a:ext>
                  </a:extLst>
                </a:gridCol>
                <a:gridCol w="1123966">
                  <a:extLst>
                    <a:ext uri="{9D8B030D-6E8A-4147-A177-3AD203B41FA5}">
                      <a16:colId xmlns:a16="http://schemas.microsoft.com/office/drawing/2014/main" val="3519499110"/>
                    </a:ext>
                  </a:extLst>
                </a:gridCol>
                <a:gridCol w="1352792">
                  <a:extLst>
                    <a:ext uri="{9D8B030D-6E8A-4147-A177-3AD203B41FA5}">
                      <a16:colId xmlns:a16="http://schemas.microsoft.com/office/drawing/2014/main" val="989576713"/>
                    </a:ext>
                  </a:extLst>
                </a:gridCol>
                <a:gridCol w="1213503">
                  <a:extLst>
                    <a:ext uri="{9D8B030D-6E8A-4147-A177-3AD203B41FA5}">
                      <a16:colId xmlns:a16="http://schemas.microsoft.com/office/drawing/2014/main" val="20006"/>
                    </a:ext>
                  </a:extLst>
                </a:gridCol>
              </a:tblGrid>
              <a:tr h="326963">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b="1" i="1" dirty="0" smtClean="0">
                          <a:solidFill>
                            <a:schemeClr val="bg1"/>
                          </a:solidFill>
                          <a:latin typeface="Times New Roman" panose="02020603050405020304" pitchFamily="18" charset="0"/>
                          <a:cs typeface="Times New Roman" panose="02020603050405020304" pitchFamily="18" charset="0"/>
                        </a:rPr>
                        <a:t>x</a:t>
                      </a:r>
                      <a:r>
                        <a:rPr lang="es-AR" b="1" i="1" cap="none" baseline="-25000" dirty="0" smtClean="0">
                          <a:solidFill>
                            <a:schemeClr val="bg1"/>
                          </a:solidFill>
                          <a:latin typeface="Times New Roman" panose="02020603050405020304" pitchFamily="18" charset="0"/>
                          <a:cs typeface="Times New Roman" panose="02020603050405020304" pitchFamily="18" charset="0"/>
                        </a:rPr>
                        <a:t>i</a:t>
                      </a:r>
                      <a:endParaRPr lang="es-AR" b="1" i="1" dirty="0">
                        <a:solidFill>
                          <a:schemeClr val="bg1"/>
                        </a:solidFill>
                        <a:latin typeface="Times New Roman" panose="02020603050405020304" pitchFamily="18" charset="0"/>
                        <a:cs typeface="Times New Roman" panose="02020603050405020304" pitchFamily="18"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21</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22</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23</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26</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rowSpan="2">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smtClean="0">
                          <a:solidFill>
                            <a:schemeClr val="bg1"/>
                          </a:solidFill>
                        </a:rPr>
                        <a:t>n = 80 </a:t>
                      </a:r>
                      <a:endParaRPr lang="es-AR" dirty="0">
                        <a:solidFill>
                          <a:schemeClr val="bg1"/>
                        </a:solidFill>
                      </a:endParaRPr>
                    </a:p>
                    <a:p>
                      <a:pPr algn="ctr"/>
                      <a:r>
                        <a:rPr lang="es-AR" dirty="0" err="1" smtClean="0">
                          <a:solidFill>
                            <a:schemeClr val="bg1"/>
                          </a:solidFill>
                        </a:rPr>
                        <a:t>Mdn</a:t>
                      </a:r>
                      <a:r>
                        <a:rPr lang="es-AR" dirty="0" smtClean="0">
                          <a:solidFill>
                            <a:schemeClr val="bg1"/>
                          </a:solidFill>
                        </a:rPr>
                        <a:t> = </a:t>
                      </a:r>
                      <a:r>
                        <a:rPr lang="es-AR" dirty="0">
                          <a:solidFill>
                            <a:schemeClr val="bg1"/>
                          </a:solidFill>
                        </a:rPr>
                        <a:t>22,5</a:t>
                      </a: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rowSpan="2">
                  <a:txBody>
                    <a:bodyPr/>
                    <a:lstStyle/>
                    <a:p>
                      <a:pPr algn="ctr"/>
                      <a:r>
                        <a:rPr lang="es-AR" sz="2000" dirty="0" smtClean="0">
                          <a:solidFill>
                            <a:schemeClr val="bg1"/>
                          </a:solidFill>
                        </a:rPr>
                        <a:t>Tarde</a:t>
                      </a:r>
                      <a:endParaRPr lang="es-AR" sz="2000" dirty="0">
                        <a:solidFill>
                          <a:schemeClr val="bg1"/>
                        </a:solidFill>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676483610"/>
                  </a:ext>
                </a:extLst>
              </a:tr>
              <a:tr h="389584">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b="1" i="1" cap="none" baseline="0" dirty="0">
                          <a:solidFill>
                            <a:schemeClr val="bg1"/>
                          </a:solidFill>
                          <a:latin typeface="Times New Roman" panose="02020603050405020304" pitchFamily="18" charset="0"/>
                          <a:cs typeface="Times New Roman" panose="02020603050405020304" pitchFamily="18" charset="0"/>
                        </a:rPr>
                        <a:t>f</a:t>
                      </a:r>
                      <a:r>
                        <a:rPr lang="es-AR" b="1" i="1" cap="none" baseline="-25000" dirty="0">
                          <a:solidFill>
                            <a:schemeClr val="bg1"/>
                          </a:solidFill>
                          <a:latin typeface="Times New Roman" panose="02020603050405020304" pitchFamily="18" charset="0"/>
                          <a:cs typeface="Times New Roman" panose="02020603050405020304" pitchFamily="18" charset="0"/>
                        </a:rPr>
                        <a:t>i</a:t>
                      </a:r>
                      <a:endParaRPr lang="es-AR" b="1" i="1" dirty="0">
                        <a:solidFill>
                          <a:schemeClr val="bg1"/>
                        </a:solidFill>
                        <a:latin typeface="Times New Roman" panose="02020603050405020304" pitchFamily="18" charset="0"/>
                        <a:cs typeface="Times New Roman" panose="02020603050405020304" pitchFamily="18"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5</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35</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30</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r>
                        <a:rPr lang="es-AR" dirty="0">
                          <a:solidFill>
                            <a:schemeClr val="bg1"/>
                          </a:solidFill>
                        </a:rPr>
                        <a:t>10</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vMerge="1">
                  <a:txBody>
                    <a:bodyPr/>
                    <a:lstStyle/>
                    <a:p>
                      <a:pPr algn="ctr"/>
                      <a:endParaRPr lang="es-AR" dirty="0"/>
                    </a:p>
                  </a:txBody>
                  <a:tcPr/>
                </a:tc>
                <a:tc vMerge="1">
                  <a:txBody>
                    <a:bodyPr/>
                    <a:lstStyle/>
                    <a:p>
                      <a:endParaRPr lang="es-ES"/>
                    </a:p>
                  </a:txBody>
                  <a:tcPr/>
                </a:tc>
                <a:extLst>
                  <a:ext uri="{0D108BD9-81ED-4DB2-BD59-A6C34878D82A}">
                    <a16:rowId xmlns:a16="http://schemas.microsoft.com/office/drawing/2014/main" val="2762971872"/>
                  </a:ext>
                </a:extLst>
              </a:tr>
            </a:tbl>
          </a:graphicData>
        </a:graphic>
      </p:graphicFrame>
    </p:spTree>
    <p:extLst>
      <p:ext uri="{BB962C8B-B14F-4D97-AF65-F5344CB8AC3E}">
        <p14:creationId xmlns:p14="http://schemas.microsoft.com/office/powerpoint/2010/main" val="3365821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FD38AFAE-11B8-453F-AF37-981E5AE1CA59}"/>
                  </a:ext>
                </a:extLst>
              </p:cNvPr>
              <p:cNvSpPr>
                <a:spLocks noGrp="1"/>
              </p:cNvSpPr>
              <p:nvPr>
                <p:ph sz="quarter" idx="13"/>
              </p:nvPr>
            </p:nvSpPr>
            <p:spPr>
              <a:xfrm>
                <a:off x="93354" y="98606"/>
                <a:ext cx="11628746" cy="5692594"/>
              </a:xfrm>
            </p:spPr>
            <p:txBody>
              <a:bodyPr>
                <a:noAutofit/>
              </a:bodyPr>
              <a:lstStyle/>
              <a:p>
                <a:pPr marL="0" indent="0" algn="just">
                  <a:lnSpc>
                    <a:spcPct val="100000"/>
                  </a:lnSpc>
                  <a:spcBef>
                    <a:spcPts val="0"/>
                  </a:spcBef>
                  <a:buNone/>
                </a:pPr>
                <a:r>
                  <a:rPr lang="es-AR" sz="2000" i="0" dirty="0" smtClean="0">
                    <a:solidFill>
                      <a:schemeClr val="bg1"/>
                    </a:solidFill>
                    <a:latin typeface="Trebuchet MS (cuerpo)"/>
                  </a:rPr>
                  <a:t>Es </a:t>
                </a:r>
                <a:r>
                  <a:rPr lang="es-AR" sz="2000" i="0" dirty="0">
                    <a:solidFill>
                      <a:schemeClr val="bg1"/>
                    </a:solidFill>
                    <a:latin typeface="Trebuchet MS (cuerpo)"/>
                  </a:rPr>
                  <a:t>la suma de los valores observados dividida el número de ellos.</a:t>
                </a:r>
              </a:p>
              <a:p>
                <a:pPr marL="0" indent="0" algn="just">
                  <a:lnSpc>
                    <a:spcPct val="100000"/>
                  </a:lnSpc>
                  <a:spcBef>
                    <a:spcPts val="0"/>
                  </a:spcBef>
                  <a:buNone/>
                </a:pPr>
                <a:endParaRPr lang="es-AR" sz="2000" i="0" dirty="0">
                  <a:solidFill>
                    <a:schemeClr val="bg1"/>
                  </a:solidFill>
                  <a:latin typeface="Trebuchet MS (cuerpo)"/>
                </a:endParaRPr>
              </a:p>
              <a:p>
                <a:pPr marL="0" indent="0" algn="just">
                  <a:lnSpc>
                    <a:spcPct val="100000"/>
                  </a:lnSpc>
                  <a:spcBef>
                    <a:spcPts val="0"/>
                  </a:spcBef>
                  <a:buNone/>
                </a:pPr>
                <a:r>
                  <a:rPr lang="es-AR" sz="2000" i="0" dirty="0">
                    <a:solidFill>
                      <a:schemeClr val="bg1"/>
                    </a:solidFill>
                    <a:latin typeface="Trebuchet MS (cuerpo)"/>
                  </a:rPr>
                  <a:t>Ejemplo. La media de las calificaciones: 6, 9, 9 es (6+9+9)/</a:t>
                </a:r>
                <a:r>
                  <a:rPr lang="es-AR" sz="2000" i="0" dirty="0" smtClean="0">
                    <a:solidFill>
                      <a:schemeClr val="bg1"/>
                    </a:solidFill>
                    <a:latin typeface="Trebuchet MS (cuerpo)"/>
                  </a:rPr>
                  <a:t>3 = 8</a:t>
                </a:r>
                <a:endParaRPr lang="es-AR" sz="2000" i="0" dirty="0">
                  <a:solidFill>
                    <a:schemeClr val="bg1"/>
                  </a:solidFill>
                  <a:latin typeface="Trebuchet MS (cuerpo)"/>
                </a:endParaRPr>
              </a:p>
              <a:p>
                <a:pPr marL="0" indent="0" algn="just">
                  <a:lnSpc>
                    <a:spcPct val="100000"/>
                  </a:lnSpc>
                  <a:spcBef>
                    <a:spcPts val="0"/>
                  </a:spcBef>
                  <a:buNone/>
                </a:pPr>
                <a:endParaRPr lang="es-AR" sz="2000" i="0" dirty="0">
                  <a:solidFill>
                    <a:schemeClr val="bg1"/>
                  </a:solidFill>
                  <a:latin typeface="Trebuchet MS (cuerpo)"/>
                </a:endParaRPr>
              </a:p>
              <a:p>
                <a:pPr marL="0" indent="0" algn="just">
                  <a:lnSpc>
                    <a:spcPct val="100000"/>
                  </a:lnSpc>
                  <a:spcBef>
                    <a:spcPts val="0"/>
                  </a:spcBef>
                  <a:spcAft>
                    <a:spcPts val="1200"/>
                  </a:spcAft>
                  <a:buNone/>
                </a:pPr>
                <a:r>
                  <a:rPr lang="es-AR" sz="2000" i="0" dirty="0">
                    <a:solidFill>
                      <a:schemeClr val="bg1"/>
                    </a:solidFill>
                    <a:latin typeface="Trebuchet MS (cuerpo)"/>
                  </a:rPr>
                  <a:t>Notación: Si la variable se denota con la letra </a:t>
                </a:r>
                <a14:m>
                  <m:oMath xmlns:m="http://schemas.openxmlformats.org/officeDocument/2006/math">
                    <m:r>
                      <a:rPr lang="es-AR" sz="2000" i="1">
                        <a:solidFill>
                          <a:schemeClr val="bg1"/>
                        </a:solidFill>
                        <a:latin typeface="Cambria Math"/>
                      </a:rPr>
                      <m:t>𝑋</m:t>
                    </m:r>
                  </m:oMath>
                </a14:m>
                <a:r>
                  <a:rPr lang="es-AR" sz="2000" i="0" dirty="0">
                    <a:solidFill>
                      <a:schemeClr val="bg1"/>
                    </a:solidFill>
                    <a:latin typeface="Trebuchet MS (cuerpo)"/>
                  </a:rPr>
                  <a:t>, la media de sus valores se anota </a:t>
                </a:r>
                <a14:m>
                  <m:oMath xmlns:m="http://schemas.openxmlformats.org/officeDocument/2006/math">
                    <m:acc>
                      <m:accPr>
                        <m:chr m:val="̅"/>
                        <m:ctrlPr>
                          <a:rPr lang="es-AR" sz="2000" i="1">
                            <a:solidFill>
                              <a:srgbClr val="3F3F3F"/>
                            </a:solidFill>
                            <a:latin typeface="Cambria Math" panose="02040503050406030204" pitchFamily="18" charset="0"/>
                          </a:rPr>
                        </m:ctrlPr>
                      </m:accPr>
                      <m:e>
                        <m:r>
                          <a:rPr lang="es-AR" sz="2000">
                            <a:solidFill>
                              <a:srgbClr val="3F3F3F"/>
                            </a:solidFill>
                            <a:latin typeface="Cambria Math"/>
                          </a:rPr>
                          <m:t>𝑥</m:t>
                        </m:r>
                      </m:e>
                    </m:acc>
                  </m:oMath>
                </a14:m>
                <a:r>
                  <a:rPr lang="es-AR" sz="2000" i="0" dirty="0" smtClean="0">
                    <a:solidFill>
                      <a:schemeClr val="bg1"/>
                    </a:solidFill>
                    <a:latin typeface="Trebuchet MS (cuerpo)"/>
                  </a:rPr>
                  <a:t>   y </a:t>
                </a:r>
                <a:r>
                  <a:rPr lang="es-AR" sz="2000" i="0" dirty="0">
                    <a:solidFill>
                      <a:schemeClr val="bg1"/>
                    </a:solidFill>
                    <a:latin typeface="Trebuchet MS (cuerpo)"/>
                  </a:rPr>
                  <a:t>su fórmula es</a:t>
                </a:r>
                <a:r>
                  <a:rPr lang="es-AR" sz="2000" i="0" dirty="0" smtClean="0">
                    <a:solidFill>
                      <a:schemeClr val="bg1"/>
                    </a:solidFill>
                    <a:latin typeface="Trebuchet MS (cuerpo)"/>
                  </a:rPr>
                  <a:t>:   </a:t>
                </a:r>
              </a:p>
              <a:p>
                <a:pPr marL="0" indent="0" algn="ctr">
                  <a:lnSpc>
                    <a:spcPct val="100000"/>
                  </a:lnSpc>
                  <a:spcBef>
                    <a:spcPts val="0"/>
                  </a:spcBef>
                  <a:spcAft>
                    <a:spcPts val="1200"/>
                  </a:spcAft>
                  <a:buNone/>
                </a:pPr>
                <a14:m>
                  <m:oMath xmlns:m="http://schemas.openxmlformats.org/officeDocument/2006/math">
                    <m:acc>
                      <m:accPr>
                        <m:chr m:val="̅"/>
                        <m:ctrlPr>
                          <a:rPr lang="es-AR" sz="2000" i="1">
                            <a:solidFill>
                              <a:schemeClr val="bg1"/>
                            </a:solidFill>
                            <a:latin typeface="Cambria Math" panose="02040503050406030204" pitchFamily="18" charset="0"/>
                          </a:rPr>
                        </m:ctrlPr>
                      </m:accPr>
                      <m:e>
                        <m:r>
                          <a:rPr lang="es-AR" sz="2000" i="1" smtClean="0">
                            <a:solidFill>
                              <a:schemeClr val="bg1"/>
                            </a:solidFill>
                            <a:latin typeface="Cambria Math"/>
                          </a:rPr>
                          <m:t>𝑥</m:t>
                        </m:r>
                      </m:e>
                    </m:acc>
                    <m:r>
                      <a:rPr lang="es-AR" sz="2000" i="0">
                        <a:solidFill>
                          <a:schemeClr val="bg1"/>
                        </a:solidFill>
                        <a:latin typeface="Cambria Math"/>
                      </a:rPr>
                      <m:t>=</m:t>
                    </m:r>
                    <m:f>
                      <m:fPr>
                        <m:ctrlPr>
                          <a:rPr lang="es-AR" sz="2000" i="1">
                            <a:solidFill>
                              <a:schemeClr val="bg1"/>
                            </a:solidFill>
                            <a:latin typeface="Cambria Math" panose="02040503050406030204" pitchFamily="18" charset="0"/>
                          </a:rPr>
                        </m:ctrlPr>
                      </m:fPr>
                      <m:num>
                        <m:nary>
                          <m:naryPr>
                            <m:chr m:val="∑"/>
                            <m:ctrlPr>
                              <a:rPr lang="es-AR" sz="2000" i="1">
                                <a:solidFill>
                                  <a:schemeClr val="bg1"/>
                                </a:solidFill>
                                <a:latin typeface="Cambria Math" panose="02040503050406030204" pitchFamily="18" charset="0"/>
                              </a:rPr>
                            </m:ctrlPr>
                          </m:naryPr>
                          <m:sub>
                            <m:r>
                              <m:rPr>
                                <m:sty m:val="p"/>
                                <m:brk m:alnAt="23"/>
                              </m:rPr>
                              <a:rPr lang="es-AR" sz="2000" i="0">
                                <a:solidFill>
                                  <a:schemeClr val="bg1"/>
                                </a:solidFill>
                                <a:latin typeface="Cambria Math"/>
                              </a:rPr>
                              <m:t>i</m:t>
                            </m:r>
                            <m:r>
                              <a:rPr lang="es-AR" sz="2000" i="0">
                                <a:solidFill>
                                  <a:schemeClr val="bg1"/>
                                </a:solidFill>
                                <a:latin typeface="Cambria Math"/>
                              </a:rPr>
                              <m:t>=1</m:t>
                            </m:r>
                          </m:sub>
                          <m:sup>
                            <m:r>
                              <m:rPr>
                                <m:sty m:val="p"/>
                              </m:rPr>
                              <a:rPr lang="es-AR" sz="2000" i="0">
                                <a:solidFill>
                                  <a:schemeClr val="bg1"/>
                                </a:solidFill>
                                <a:latin typeface="Cambria Math"/>
                              </a:rPr>
                              <m:t>n</m:t>
                            </m:r>
                          </m:sup>
                          <m:e>
                            <m:sSub>
                              <m:sSubPr>
                                <m:ctrlPr>
                                  <a:rPr lang="es-AR" sz="2000" i="1">
                                    <a:solidFill>
                                      <a:schemeClr val="bg1"/>
                                    </a:solidFill>
                                    <a:latin typeface="Cambria Math" panose="02040503050406030204" pitchFamily="18" charset="0"/>
                                  </a:rPr>
                                </m:ctrlPr>
                              </m:sSubPr>
                              <m:e>
                                <m:r>
                                  <a:rPr lang="es-ES" sz="2000" i="1">
                                    <a:solidFill>
                                      <a:schemeClr val="bg1"/>
                                    </a:solidFill>
                                    <a:latin typeface="Cambria Math"/>
                                  </a:rPr>
                                  <m:t>𝑥</m:t>
                                </m:r>
                              </m:e>
                              <m:sub>
                                <m:r>
                                  <a:rPr lang="es-AR" sz="2000" i="1">
                                    <a:solidFill>
                                      <a:schemeClr val="bg1"/>
                                    </a:solidFill>
                                    <a:latin typeface="Cambria Math"/>
                                  </a:rPr>
                                  <m:t>𝑖</m:t>
                                </m:r>
                              </m:sub>
                            </m:sSub>
                          </m:e>
                        </m:nary>
                      </m:num>
                      <m:den>
                        <m:r>
                          <m:rPr>
                            <m:sty m:val="p"/>
                          </m:rPr>
                          <a:rPr lang="es-AR" sz="2000" i="0">
                            <a:solidFill>
                              <a:schemeClr val="bg1"/>
                            </a:solidFill>
                            <a:latin typeface="Cambria Math"/>
                          </a:rPr>
                          <m:t>n</m:t>
                        </m:r>
                      </m:den>
                    </m:f>
                  </m:oMath>
                </a14:m>
                <a:r>
                  <a:rPr lang="es-AR" sz="2000" i="0" dirty="0">
                    <a:solidFill>
                      <a:schemeClr val="bg1"/>
                    </a:solidFill>
                    <a:latin typeface="Trebuchet MS (cuerpo)"/>
                  </a:rPr>
                  <a:t> </a:t>
                </a:r>
              </a:p>
              <a:p>
                <a:pPr marL="0" indent="0" algn="just">
                  <a:lnSpc>
                    <a:spcPct val="100000"/>
                  </a:lnSpc>
                  <a:spcBef>
                    <a:spcPts val="0"/>
                  </a:spcBef>
                  <a:buNone/>
                </a:pPr>
                <a:r>
                  <a:rPr lang="es-AR" sz="2000" i="0" dirty="0">
                    <a:solidFill>
                      <a:schemeClr val="bg1"/>
                    </a:solidFill>
                    <a:latin typeface="Trebuchet MS (cuerpo)"/>
                  </a:rPr>
                  <a:t>Donde</a:t>
                </a:r>
                <a:r>
                  <a:rPr lang="es-AR" sz="2000" i="0" dirty="0" smtClean="0">
                    <a:solidFill>
                      <a:schemeClr val="bg1"/>
                    </a:solidFill>
                    <a:latin typeface="Trebuchet MS (cuerpo)"/>
                  </a:rPr>
                  <a:t> </a:t>
                </a:r>
                <a14:m>
                  <m:oMath xmlns:m="http://schemas.openxmlformats.org/officeDocument/2006/math">
                    <m:sSub>
                      <m:sSubPr>
                        <m:ctrlPr>
                          <a:rPr lang="es-AR" sz="2000" i="1">
                            <a:solidFill>
                              <a:srgbClr val="3F3F3F"/>
                            </a:solidFill>
                            <a:latin typeface="Cambria Math" panose="02040503050406030204" pitchFamily="18" charset="0"/>
                          </a:rPr>
                        </m:ctrlPr>
                      </m:sSubPr>
                      <m:e>
                        <m:r>
                          <a:rPr lang="es-ES" sz="2000">
                            <a:solidFill>
                              <a:srgbClr val="3F3F3F"/>
                            </a:solidFill>
                            <a:latin typeface="Cambria Math"/>
                          </a:rPr>
                          <m:t>𝑥</m:t>
                        </m:r>
                      </m:e>
                      <m:sub>
                        <m:r>
                          <a:rPr lang="es-AR" sz="2000">
                            <a:solidFill>
                              <a:srgbClr val="3F3F3F"/>
                            </a:solidFill>
                            <a:latin typeface="Cambria Math"/>
                          </a:rPr>
                          <m:t>𝑖</m:t>
                        </m:r>
                      </m:sub>
                    </m:sSub>
                  </m:oMath>
                </a14:m>
                <a:r>
                  <a:rPr lang="es-AR" sz="2000" i="0" dirty="0" smtClean="0">
                    <a:solidFill>
                      <a:schemeClr val="bg1"/>
                    </a:solidFill>
                    <a:latin typeface="Trebuchet MS (cuerpo)"/>
                  </a:rPr>
                  <a:t> </a:t>
                </a:r>
                <a:r>
                  <a:rPr lang="es-AR" sz="2000" i="0" dirty="0">
                    <a:solidFill>
                      <a:schemeClr val="bg1"/>
                    </a:solidFill>
                    <a:latin typeface="Trebuchet MS (cuerpo)"/>
                  </a:rPr>
                  <a:t>es la </a:t>
                </a:r>
                <a:r>
                  <a:rPr lang="es-AR" sz="2000" cap="none" dirty="0">
                    <a:solidFill>
                      <a:schemeClr val="bg1"/>
                    </a:solidFill>
                    <a:latin typeface="Trebuchet MS (cuerpo)"/>
                  </a:rPr>
                  <a:t>i</a:t>
                </a:r>
                <a:r>
                  <a:rPr lang="es-AR" sz="2000" i="0" dirty="0">
                    <a:solidFill>
                      <a:schemeClr val="bg1"/>
                    </a:solidFill>
                    <a:latin typeface="Trebuchet MS (cuerpo)"/>
                  </a:rPr>
                  <a:t>-</a:t>
                </a:r>
                <a:r>
                  <a:rPr lang="es-AR" sz="2000" i="0" dirty="0" err="1">
                    <a:solidFill>
                      <a:schemeClr val="bg1"/>
                    </a:solidFill>
                    <a:latin typeface="Trebuchet MS (cuerpo)"/>
                  </a:rPr>
                  <a:t>ésima</a:t>
                </a:r>
                <a:r>
                  <a:rPr lang="es-AR" sz="2000" i="0" dirty="0">
                    <a:solidFill>
                      <a:schemeClr val="bg1"/>
                    </a:solidFill>
                    <a:latin typeface="Trebuchet MS (cuerpo)"/>
                  </a:rPr>
                  <a:t> observación y  </a:t>
                </a:r>
                <a:r>
                  <a:rPr lang="es-AR" sz="2000" i="0" cap="none" dirty="0">
                    <a:solidFill>
                      <a:schemeClr val="bg1"/>
                    </a:solidFill>
                    <a:latin typeface="Trebuchet MS (cuerpo)"/>
                    <a:ea typeface="Cambria Math" panose="02040503050406030204" pitchFamily="18" charset="0"/>
                  </a:rPr>
                  <a:t>n</a:t>
                </a:r>
                <a:r>
                  <a:rPr lang="es-AR" sz="2000" i="0" dirty="0">
                    <a:solidFill>
                      <a:schemeClr val="bg1"/>
                    </a:solidFill>
                    <a:latin typeface="Trebuchet MS (cuerpo)"/>
                  </a:rPr>
                  <a:t> es el número de observaciones</a:t>
                </a:r>
                <a:r>
                  <a:rPr lang="es-AR" sz="2000" i="0" dirty="0" smtClean="0">
                    <a:solidFill>
                      <a:schemeClr val="bg1"/>
                    </a:solidFill>
                    <a:latin typeface="Trebuchet MS (cuerpo)"/>
                  </a:rPr>
                  <a:t>.</a:t>
                </a:r>
              </a:p>
              <a:p>
                <a:pPr marL="0" indent="0" algn="just">
                  <a:lnSpc>
                    <a:spcPct val="100000"/>
                  </a:lnSpc>
                  <a:spcBef>
                    <a:spcPts val="0"/>
                  </a:spcBef>
                  <a:buNone/>
                </a:pPr>
                <a:endParaRPr lang="es-AR" sz="2000" i="0" dirty="0">
                  <a:solidFill>
                    <a:schemeClr val="bg1"/>
                  </a:solidFill>
                  <a:latin typeface="Trebuchet MS (cuerpo)"/>
                </a:endParaRPr>
              </a:p>
              <a:p>
                <a:pPr marL="0" lvl="0" indent="0" algn="just">
                  <a:spcBef>
                    <a:spcPts val="0"/>
                  </a:spcBef>
                  <a:spcAft>
                    <a:spcPts val="1200"/>
                  </a:spcAft>
                  <a:buNone/>
                </a:pPr>
                <a:r>
                  <a:rPr lang="es-AR" sz="2000" i="0" dirty="0">
                    <a:solidFill>
                      <a:srgbClr val="3F3F3F"/>
                    </a:solidFill>
                    <a:latin typeface="Trebuchet MS (cuerpo)"/>
                  </a:rPr>
                  <a:t>Observaciones:</a:t>
                </a:r>
              </a:p>
              <a:p>
                <a:pPr marL="0" lvl="0" indent="0" algn="just">
                  <a:spcBef>
                    <a:spcPts val="0"/>
                  </a:spcBef>
                  <a:spcAft>
                    <a:spcPts val="1200"/>
                  </a:spcAft>
                  <a:buNone/>
                </a:pPr>
                <a:r>
                  <a:rPr lang="es-AR" sz="2000" i="0" dirty="0" smtClean="0">
                    <a:solidFill>
                      <a:srgbClr val="3F3F3F"/>
                    </a:solidFill>
                    <a:latin typeface="Trebuchet MS (cuerpo)"/>
                  </a:rPr>
                  <a:t>1</a:t>
                </a:r>
                <a:r>
                  <a:rPr lang="es-AR" sz="2000" i="0" dirty="0">
                    <a:solidFill>
                      <a:srgbClr val="3F3F3F"/>
                    </a:solidFill>
                    <a:latin typeface="Trebuchet MS (cuerpo)"/>
                  </a:rPr>
                  <a:t>) La media no necesariamente coincide con alguno de los valores de la variable.</a:t>
                </a:r>
              </a:p>
              <a:p>
                <a:pPr marL="0" lvl="0" indent="0" algn="just">
                  <a:spcBef>
                    <a:spcPts val="0"/>
                  </a:spcBef>
                  <a:spcAft>
                    <a:spcPts val="1200"/>
                  </a:spcAft>
                  <a:buNone/>
                </a:pPr>
                <a:r>
                  <a:rPr lang="es-AR" sz="2000" i="0" dirty="0">
                    <a:solidFill>
                      <a:srgbClr val="3F3F3F"/>
                    </a:solidFill>
                    <a:latin typeface="Trebuchet MS (cuerpo)"/>
                  </a:rPr>
                  <a:t>2) Si los valores </a:t>
                </a:r>
                <a14:m>
                  <m:oMath xmlns:m="http://schemas.openxmlformats.org/officeDocument/2006/math">
                    <m:sSub>
                      <m:sSubPr>
                        <m:ctrlPr>
                          <a:rPr lang="es-AR" sz="2000" i="1">
                            <a:solidFill>
                              <a:srgbClr val="3F3F3F"/>
                            </a:solidFill>
                            <a:latin typeface="Cambria Math" panose="02040503050406030204" pitchFamily="18" charset="0"/>
                          </a:rPr>
                        </m:ctrlPr>
                      </m:sSubPr>
                      <m:e>
                        <m:r>
                          <a:rPr lang="es-ES" sz="2000">
                            <a:solidFill>
                              <a:srgbClr val="3F3F3F"/>
                            </a:solidFill>
                            <a:latin typeface="Cambria Math"/>
                          </a:rPr>
                          <m:t>𝑥</m:t>
                        </m:r>
                      </m:e>
                      <m:sub>
                        <m:r>
                          <a:rPr lang="es-AR" sz="2000">
                            <a:solidFill>
                              <a:srgbClr val="3F3F3F"/>
                            </a:solidFill>
                            <a:latin typeface="Cambria Math"/>
                          </a:rPr>
                          <m:t>𝑖</m:t>
                        </m:r>
                      </m:sub>
                    </m:sSub>
                  </m:oMath>
                </a14:m>
                <a:r>
                  <a:rPr lang="es-AR" sz="2000" i="0" dirty="0">
                    <a:solidFill>
                      <a:srgbClr val="3F3F3F"/>
                    </a:solidFill>
                    <a:latin typeface="Trebuchet MS (cuerpo)"/>
                  </a:rPr>
                  <a:t> se repiten con frecuencias </a:t>
                </a:r>
                <a:r>
                  <a:rPr lang="es-AR" sz="2000" i="0" dirty="0" smtClean="0">
                    <a:solidFill>
                      <a:srgbClr val="3F3F3F"/>
                    </a:solidFill>
                    <a:latin typeface="Trebuchet MS (cuerpo)"/>
                  </a:rPr>
                  <a:t>absolutas </a:t>
                </a:r>
                <a14:m>
                  <m:oMath xmlns:m="http://schemas.openxmlformats.org/officeDocument/2006/math">
                    <m:sSub>
                      <m:sSubPr>
                        <m:ctrlPr>
                          <a:rPr lang="es-AR" sz="2000" i="1">
                            <a:solidFill>
                              <a:srgbClr val="3F3F3F"/>
                            </a:solidFill>
                            <a:latin typeface="Cambria Math" panose="02040503050406030204" pitchFamily="18" charset="0"/>
                          </a:rPr>
                        </m:ctrlPr>
                      </m:sSubPr>
                      <m:e>
                        <m:r>
                          <a:rPr lang="es-ES" sz="2000">
                            <a:solidFill>
                              <a:srgbClr val="3F3F3F"/>
                            </a:solidFill>
                            <a:latin typeface="Cambria Math"/>
                          </a:rPr>
                          <m:t>𝑓</m:t>
                        </m:r>
                      </m:e>
                      <m:sub>
                        <m:r>
                          <a:rPr lang="es-AR" sz="2000">
                            <a:solidFill>
                              <a:srgbClr val="3F3F3F"/>
                            </a:solidFill>
                            <a:latin typeface="Cambria Math"/>
                          </a:rPr>
                          <m:t>𝑖</m:t>
                        </m:r>
                      </m:sub>
                    </m:sSub>
                  </m:oMath>
                </a14:m>
                <a:r>
                  <a:rPr lang="es-AR" sz="2000" i="0" dirty="0">
                    <a:solidFill>
                      <a:srgbClr val="3F3F3F"/>
                    </a:solidFill>
                    <a:latin typeface="Trebuchet MS (cuerpo)"/>
                  </a:rPr>
                  <a:t> la formula puede anotarse</a:t>
                </a:r>
                <a:r>
                  <a:rPr lang="es-AR" sz="2000" i="0" dirty="0" smtClean="0">
                    <a:solidFill>
                      <a:srgbClr val="3F3F3F"/>
                    </a:solidFill>
                    <a:latin typeface="Trebuchet MS (cuerpo)"/>
                  </a:rPr>
                  <a:t>:</a:t>
                </a:r>
              </a:p>
              <a:p>
                <a:pPr marL="0" lvl="0" indent="0" algn="ctr">
                  <a:spcBef>
                    <a:spcPts val="0"/>
                  </a:spcBef>
                  <a:buNone/>
                </a:pPr>
                <a:r>
                  <a:rPr lang="es-AR" sz="2000" dirty="0" smtClean="0">
                    <a:solidFill>
                      <a:srgbClr val="3F3F3F"/>
                    </a:solidFill>
                    <a:latin typeface="Trebuchet MS (cuerpo)"/>
                  </a:rPr>
                  <a:t> </a:t>
                </a:r>
                <a14:m>
                  <m:oMath xmlns:m="http://schemas.openxmlformats.org/officeDocument/2006/math">
                    <m:acc>
                      <m:accPr>
                        <m:chr m:val="̅"/>
                        <m:ctrlPr>
                          <a:rPr lang="es-AR" sz="2000" i="1">
                            <a:solidFill>
                              <a:srgbClr val="3F3F3F"/>
                            </a:solidFill>
                            <a:latin typeface="Cambria Math" panose="02040503050406030204" pitchFamily="18" charset="0"/>
                          </a:rPr>
                        </m:ctrlPr>
                      </m:accPr>
                      <m:e>
                        <m:r>
                          <a:rPr lang="es-ES" sz="2000">
                            <a:solidFill>
                              <a:srgbClr val="3F3F3F"/>
                            </a:solidFill>
                            <a:latin typeface="Cambria Math"/>
                          </a:rPr>
                          <m:t>𝑥</m:t>
                        </m:r>
                      </m:e>
                    </m:acc>
                    <m:r>
                      <a:rPr lang="es-AR" sz="2000" i="0">
                        <a:solidFill>
                          <a:srgbClr val="3F3F3F"/>
                        </a:solidFill>
                        <a:latin typeface="Cambria Math"/>
                      </a:rPr>
                      <m:t>=</m:t>
                    </m:r>
                    <m:f>
                      <m:fPr>
                        <m:ctrlPr>
                          <a:rPr lang="es-AR" sz="2000" i="1">
                            <a:solidFill>
                              <a:srgbClr val="3F3F3F"/>
                            </a:solidFill>
                            <a:latin typeface="Cambria Math" panose="02040503050406030204" pitchFamily="18" charset="0"/>
                          </a:rPr>
                        </m:ctrlPr>
                      </m:fPr>
                      <m:num>
                        <m:nary>
                          <m:naryPr>
                            <m:chr m:val="∑"/>
                            <m:supHide m:val="on"/>
                            <m:ctrlPr>
                              <a:rPr lang="es-AR" sz="2000" i="1">
                                <a:solidFill>
                                  <a:srgbClr val="3F3F3F"/>
                                </a:solidFill>
                                <a:latin typeface="Cambria Math" panose="02040503050406030204" pitchFamily="18" charset="0"/>
                              </a:rPr>
                            </m:ctrlPr>
                          </m:naryPr>
                          <m:sub>
                            <m:r>
                              <m:rPr>
                                <m:sty m:val="p"/>
                                <m:brk m:alnAt="23"/>
                              </m:rPr>
                              <a:rPr lang="es-AR" sz="2000" i="0">
                                <a:solidFill>
                                  <a:srgbClr val="3F3F3F"/>
                                </a:solidFill>
                                <a:latin typeface="Cambria Math"/>
                              </a:rPr>
                              <m:t>i</m:t>
                            </m:r>
                            <m:r>
                              <a:rPr lang="es-AR" sz="2000" i="0">
                                <a:solidFill>
                                  <a:srgbClr val="3F3F3F"/>
                                </a:solidFill>
                                <a:latin typeface="Cambria Math"/>
                              </a:rPr>
                              <m:t>=1</m:t>
                            </m:r>
                          </m:sub>
                          <m:sup/>
                          <m:e>
                            <m:sSub>
                              <m:sSubPr>
                                <m:ctrlPr>
                                  <a:rPr lang="es-AR" sz="2000" i="1">
                                    <a:solidFill>
                                      <a:srgbClr val="3F3F3F"/>
                                    </a:solidFill>
                                    <a:latin typeface="Cambria Math" panose="02040503050406030204" pitchFamily="18" charset="0"/>
                                  </a:rPr>
                                </m:ctrlPr>
                              </m:sSubPr>
                              <m:e>
                                <m:sSub>
                                  <m:sSubPr>
                                    <m:ctrlPr>
                                      <a:rPr lang="es-AR" sz="2000" i="1">
                                        <a:solidFill>
                                          <a:srgbClr val="3F3F3F"/>
                                        </a:solidFill>
                                        <a:latin typeface="Cambria Math" panose="02040503050406030204" pitchFamily="18" charset="0"/>
                                      </a:rPr>
                                    </m:ctrlPr>
                                  </m:sSubPr>
                                  <m:e>
                                    <m:r>
                                      <a:rPr lang="es-ES" sz="2000">
                                        <a:solidFill>
                                          <a:srgbClr val="3F3F3F"/>
                                        </a:solidFill>
                                        <a:latin typeface="Cambria Math"/>
                                      </a:rPr>
                                      <m:t>𝑓</m:t>
                                    </m:r>
                                  </m:e>
                                  <m:sub>
                                    <m:r>
                                      <a:rPr lang="es-AR" sz="2000">
                                        <a:solidFill>
                                          <a:srgbClr val="3F3F3F"/>
                                        </a:solidFill>
                                        <a:latin typeface="Cambria Math"/>
                                      </a:rPr>
                                      <m:t>𝑖</m:t>
                                    </m:r>
                                  </m:sub>
                                </m:sSub>
                                <m:r>
                                  <a:rPr lang="es-ES" sz="2000">
                                    <a:solidFill>
                                      <a:srgbClr val="3F3F3F"/>
                                    </a:solidFill>
                                    <a:latin typeface="Cambria Math"/>
                                  </a:rPr>
                                  <m:t>𝑥</m:t>
                                </m:r>
                              </m:e>
                              <m:sub>
                                <m:r>
                                  <a:rPr lang="es-AR" sz="2000">
                                    <a:solidFill>
                                      <a:srgbClr val="3F3F3F"/>
                                    </a:solidFill>
                                    <a:latin typeface="Cambria Math"/>
                                  </a:rPr>
                                  <m:t>𝑖</m:t>
                                </m:r>
                              </m:sub>
                            </m:sSub>
                          </m:e>
                        </m:nary>
                      </m:num>
                      <m:den>
                        <m:r>
                          <m:rPr>
                            <m:sty m:val="p"/>
                          </m:rPr>
                          <a:rPr lang="es-AR" sz="2000" i="0">
                            <a:solidFill>
                              <a:srgbClr val="3F3F3F"/>
                            </a:solidFill>
                            <a:latin typeface="Cambria Math"/>
                          </a:rPr>
                          <m:t>n</m:t>
                        </m:r>
                      </m:den>
                    </m:f>
                  </m:oMath>
                </a14:m>
                <a:endParaRPr lang="es-AR" sz="2000" i="0" dirty="0">
                  <a:solidFill>
                    <a:srgbClr val="3F3F3F"/>
                  </a:solidFill>
                  <a:latin typeface="Trebuchet MS (cuerpo)"/>
                </a:endParaRPr>
              </a:p>
              <a:p>
                <a:pPr marL="0" lvl="0" indent="0" algn="just">
                  <a:spcBef>
                    <a:spcPts val="0"/>
                  </a:spcBef>
                  <a:buNone/>
                </a:pPr>
                <a:r>
                  <a:rPr lang="es-AR" sz="2000" i="0" dirty="0">
                    <a:solidFill>
                      <a:srgbClr val="3F3F3F"/>
                    </a:solidFill>
                    <a:latin typeface="Trebuchet MS (cuerpo)"/>
                  </a:rPr>
                  <a:t>En nuestro ejemplo   </a:t>
                </a:r>
                <a14:m>
                  <m:oMath xmlns:m="http://schemas.openxmlformats.org/officeDocument/2006/math">
                    <m:acc>
                      <m:accPr>
                        <m:chr m:val="̅"/>
                        <m:ctrlPr>
                          <a:rPr lang="es-AR" sz="2000" i="1">
                            <a:solidFill>
                              <a:srgbClr val="3F3F3F"/>
                            </a:solidFill>
                            <a:latin typeface="Cambria Math" panose="02040503050406030204" pitchFamily="18" charset="0"/>
                          </a:rPr>
                        </m:ctrlPr>
                      </m:accPr>
                      <m:e>
                        <m:r>
                          <a:rPr lang="es-ES" sz="2000">
                            <a:solidFill>
                              <a:srgbClr val="3F3F3F"/>
                            </a:solidFill>
                            <a:latin typeface="Cambria Math"/>
                          </a:rPr>
                          <m:t>𝑥</m:t>
                        </m:r>
                      </m:e>
                    </m:acc>
                    <m:r>
                      <a:rPr lang="es-AR" sz="2000" i="0">
                        <a:solidFill>
                          <a:srgbClr val="3F3F3F"/>
                        </a:solidFill>
                        <a:latin typeface="Cambria Math"/>
                      </a:rPr>
                      <m:t>=</m:t>
                    </m:r>
                    <m:f>
                      <m:fPr>
                        <m:ctrlPr>
                          <a:rPr lang="es-AR" sz="2000" i="1">
                            <a:solidFill>
                              <a:srgbClr val="3F3F3F"/>
                            </a:solidFill>
                            <a:latin typeface="Cambria Math" panose="02040503050406030204" pitchFamily="18" charset="0"/>
                          </a:rPr>
                        </m:ctrlPr>
                      </m:fPr>
                      <m:num>
                        <m:r>
                          <a:rPr lang="es-AR" sz="2000" i="0">
                            <a:solidFill>
                              <a:srgbClr val="3F3F3F"/>
                            </a:solidFill>
                            <a:latin typeface="Cambria Math"/>
                          </a:rPr>
                          <m:t>6+2</m:t>
                        </m:r>
                        <m:r>
                          <a:rPr lang="es-AR" sz="2000" i="0">
                            <a:solidFill>
                              <a:srgbClr val="3F3F3F"/>
                            </a:solidFill>
                            <a:latin typeface="Cambria Math"/>
                            <a:ea typeface="Cambria Math" panose="02040503050406030204" pitchFamily="18" charset="0"/>
                          </a:rPr>
                          <m:t>∙9</m:t>
                        </m:r>
                      </m:num>
                      <m:den>
                        <m:r>
                          <a:rPr lang="es-AR" sz="2000" i="0">
                            <a:solidFill>
                              <a:srgbClr val="3F3F3F"/>
                            </a:solidFill>
                            <a:latin typeface="Cambria Math"/>
                          </a:rPr>
                          <m:t>3</m:t>
                        </m:r>
                      </m:den>
                    </m:f>
                    <m:r>
                      <a:rPr lang="es-AR" sz="2000" i="0">
                        <a:solidFill>
                          <a:srgbClr val="3F3F3F"/>
                        </a:solidFill>
                        <a:latin typeface="Cambria Math"/>
                      </a:rPr>
                      <m:t>=8</m:t>
                    </m:r>
                  </m:oMath>
                </a14:m>
                <a:endParaRPr lang="es-AR" sz="2000" i="0" dirty="0">
                  <a:solidFill>
                    <a:schemeClr val="bg1"/>
                  </a:solidFill>
                  <a:latin typeface="Trebuchet MS (cuerpo)"/>
                </a:endParaRPr>
              </a:p>
            </p:txBody>
          </p:sp>
        </mc:Choice>
        <mc:Fallback xmlns="">
          <p:sp>
            <p:nvSpPr>
              <p:cNvPr id="3" name="Marcador de contenido 2">
                <a:extLst>
                  <a:ext uri="{FF2B5EF4-FFF2-40B4-BE49-F238E27FC236}">
                    <a16:creationId xmlns:a16="http://schemas.microsoft.com/office/drawing/2014/main" id="{FD38AFAE-11B8-453F-AF37-981E5AE1CA59}"/>
                  </a:ext>
                </a:extLst>
              </p:cNvPr>
              <p:cNvSpPr>
                <a:spLocks noGrp="1" noRot="1" noChangeAspect="1" noMove="1" noResize="1" noEditPoints="1" noAdjustHandles="1" noChangeArrowheads="1" noChangeShapeType="1" noTextEdit="1"/>
              </p:cNvSpPr>
              <p:nvPr>
                <p:ph sz="quarter" idx="13"/>
              </p:nvPr>
            </p:nvSpPr>
            <p:spPr>
              <a:xfrm>
                <a:off x="93354" y="98606"/>
                <a:ext cx="11628746" cy="5692594"/>
              </a:xfrm>
              <a:blipFill>
                <a:blip r:embed="rId2"/>
                <a:stretch>
                  <a:fillRect l="-524" t="-428" r="-105"/>
                </a:stretch>
              </a:blipFill>
            </p:spPr>
            <p:txBody>
              <a:bodyPr/>
              <a:lstStyle/>
              <a:p>
                <a:r>
                  <a:rPr lang="es-ES">
                    <a:noFill/>
                  </a:rPr>
                  <a:t> </a:t>
                </a:r>
              </a:p>
            </p:txBody>
          </p:sp>
        </mc:Fallback>
      </mc:AlternateContent>
      <p:sp>
        <p:nvSpPr>
          <p:cNvPr id="6" name="5 Rectángulo"/>
          <p:cNvSpPr/>
          <p:nvPr/>
        </p:nvSpPr>
        <p:spPr>
          <a:xfrm>
            <a:off x="3017520" y="5349895"/>
            <a:ext cx="9174480" cy="1508105"/>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s-ES" sz="4600" b="1" i="0" u="none" strike="noStrike" kern="0" cap="none" spc="0" normalizeH="0" baseline="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Medidas de Tendencia</a:t>
            </a:r>
            <a:r>
              <a:rPr kumimoji="0" lang="es-ES" sz="4600" b="1" i="0" u="none" strike="noStrike" kern="0" cap="none" spc="0" normalizeH="0" noProof="0" dirty="0" smtClean="0">
                <a:ln>
                  <a:noFill/>
                </a:ln>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mj-cs"/>
              </a:rPr>
              <a:t> Central</a:t>
            </a:r>
          </a:p>
          <a:p>
            <a:pPr marL="0" marR="0" lvl="0" indent="0" algn="r" defTabSz="914400" eaLnBrk="1" fontAlgn="auto" latinLnBrk="0" hangingPunct="1">
              <a:lnSpc>
                <a:spcPct val="100000"/>
              </a:lnSpc>
              <a:spcBef>
                <a:spcPts val="0"/>
              </a:spcBef>
              <a:spcAft>
                <a:spcPts val="0"/>
              </a:spcAft>
              <a:buClrTx/>
              <a:buSzTx/>
              <a:buFontTx/>
              <a:buNone/>
              <a:tabLst/>
              <a:defRPr/>
            </a:pPr>
            <a:r>
              <a:rPr lang="es-ES" sz="4600" b="1" kern="0" baseline="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La</a:t>
            </a:r>
            <a:r>
              <a:rPr lang="es-ES" sz="4600" b="1" kern="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 Media Aritmética</a:t>
            </a:r>
            <a:endParaRPr kumimoji="0" lang="es-E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29132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007A8DB-E9DC-4914-8676-CAC2F9863858}"/>
              </a:ext>
            </a:extLst>
          </p:cNvPr>
          <p:cNvSpPr>
            <a:spLocks noGrp="1"/>
          </p:cNvSpPr>
          <p:nvPr>
            <p:ph sz="quarter" idx="13"/>
          </p:nvPr>
        </p:nvSpPr>
        <p:spPr>
          <a:xfrm>
            <a:off x="707428" y="219827"/>
            <a:ext cx="10761712" cy="3345780"/>
          </a:xfrm>
        </p:spPr>
        <p:txBody>
          <a:bodyPr>
            <a:noAutofit/>
          </a:bodyPr>
          <a:lstStyle/>
          <a:p>
            <a:pPr algn="just">
              <a:spcBef>
                <a:spcPts val="0"/>
              </a:spcBef>
              <a:spcAft>
                <a:spcPts val="1200"/>
              </a:spcAft>
              <a:buFont typeface="Wingdings" panose="05000000000000000000" pitchFamily="2" charset="2"/>
              <a:buChar char="§"/>
            </a:pPr>
            <a:r>
              <a:rPr lang="es-AR" sz="2200" i="0" dirty="0" smtClean="0">
                <a:solidFill>
                  <a:schemeClr val="bg1"/>
                </a:solidFill>
                <a:latin typeface="Trebuchet MS (cuerpo)"/>
              </a:rPr>
              <a:t>Propiedades </a:t>
            </a:r>
            <a:r>
              <a:rPr lang="es-AR" sz="2200" i="0" dirty="0">
                <a:solidFill>
                  <a:schemeClr val="bg1"/>
                </a:solidFill>
                <a:latin typeface="Trebuchet MS (cuerpo)"/>
              </a:rPr>
              <a:t>de la media aritmética:</a:t>
            </a:r>
          </a:p>
          <a:p>
            <a:pPr marL="0" indent="0" algn="just">
              <a:spcBef>
                <a:spcPts val="0"/>
              </a:spcBef>
              <a:spcAft>
                <a:spcPts val="1200"/>
              </a:spcAft>
              <a:buNone/>
            </a:pPr>
            <a:r>
              <a:rPr lang="es-AR" sz="2200" i="0" dirty="0">
                <a:solidFill>
                  <a:schemeClr val="bg1"/>
                </a:solidFill>
                <a:latin typeface="Trebuchet MS (cuerpo)"/>
              </a:rPr>
              <a:t>1) Las observaciones pueden apartarse de la media, ya sea por defecto como por exceso; pero estos desvíos (puntuaciones diferenciales) se compensan, es decir, suman cero.</a:t>
            </a:r>
          </a:p>
          <a:p>
            <a:pPr marL="0" indent="0" algn="just">
              <a:spcBef>
                <a:spcPts val="0"/>
              </a:spcBef>
              <a:spcAft>
                <a:spcPts val="1200"/>
              </a:spcAft>
              <a:buNone/>
            </a:pPr>
            <a:r>
              <a:rPr lang="es-AR" sz="2200" i="0" dirty="0">
                <a:solidFill>
                  <a:schemeClr val="bg1"/>
                </a:solidFill>
                <a:latin typeface="Trebuchet MS (cuerpo)"/>
              </a:rPr>
              <a:t>Ejemplo: En el ejemplo anterior, la observación 6 se aparta 2 unidades por debajo de la media que es 8; por tanto la puntuación diferencial asociada a 6 es -2. </a:t>
            </a:r>
            <a:r>
              <a:rPr lang="es-AR" sz="2200" i="0" dirty="0" smtClean="0">
                <a:solidFill>
                  <a:schemeClr val="bg1"/>
                </a:solidFill>
                <a:latin typeface="Trebuchet MS (cuerpo)"/>
              </a:rPr>
              <a:t>La </a:t>
            </a:r>
            <a:r>
              <a:rPr lang="es-AR" sz="2200" i="0" dirty="0">
                <a:solidFill>
                  <a:schemeClr val="bg1"/>
                </a:solidFill>
                <a:latin typeface="Trebuchet MS (cuerpo)"/>
              </a:rPr>
              <a:t>observación 9 se aparta 1 unidad por encima de 8, su puntuación diferencial es 1.</a:t>
            </a:r>
          </a:p>
          <a:p>
            <a:pPr marL="0" indent="0" algn="just">
              <a:spcBef>
                <a:spcPts val="0"/>
              </a:spcBef>
              <a:spcAft>
                <a:spcPts val="1200"/>
              </a:spcAft>
              <a:buNone/>
            </a:pPr>
            <a:r>
              <a:rPr lang="es-AR" sz="2200" i="0" dirty="0">
                <a:solidFill>
                  <a:schemeClr val="bg1"/>
                </a:solidFill>
                <a:latin typeface="Trebuchet MS (cuerpo)"/>
              </a:rPr>
              <a:t>Luego se verifica:         -</a:t>
            </a:r>
            <a:r>
              <a:rPr lang="es-AR" sz="2200" i="0" dirty="0" smtClean="0">
                <a:solidFill>
                  <a:schemeClr val="bg1"/>
                </a:solidFill>
                <a:latin typeface="Trebuchet MS (cuerpo)"/>
              </a:rPr>
              <a:t>2+1+1=0</a:t>
            </a:r>
            <a:endParaRPr lang="es-AR" sz="2200" i="0" dirty="0">
              <a:solidFill>
                <a:schemeClr val="bg1"/>
              </a:solidFill>
              <a:latin typeface="Trebuchet MS (cuerpo)"/>
            </a:endParaRPr>
          </a:p>
          <a:p>
            <a:pPr marL="0" indent="0" algn="just">
              <a:spcBef>
                <a:spcPts val="0"/>
              </a:spcBef>
              <a:spcAft>
                <a:spcPts val="1200"/>
              </a:spcAft>
              <a:buNone/>
            </a:pPr>
            <a:endParaRPr lang="es-AR" sz="2200" i="0" dirty="0">
              <a:solidFill>
                <a:schemeClr val="bg1"/>
              </a:solidFill>
              <a:latin typeface="Trebuchet MS (cuerpo)"/>
            </a:endParaRPr>
          </a:p>
          <a:p>
            <a:pPr marL="0" indent="0" algn="just">
              <a:spcBef>
                <a:spcPts val="0"/>
              </a:spcBef>
              <a:spcAft>
                <a:spcPts val="1200"/>
              </a:spcAft>
              <a:buNone/>
            </a:pPr>
            <a:endParaRPr lang="es-AR" sz="2200" i="0" dirty="0">
              <a:solidFill>
                <a:schemeClr val="bg1"/>
              </a:solidFill>
              <a:latin typeface="Trebuchet MS (cuerpo)"/>
            </a:endParaRPr>
          </a:p>
        </p:txBody>
      </p:sp>
      <p:sp>
        <p:nvSpPr>
          <p:cNvPr id="4" name="3 Rectángulo"/>
          <p:cNvSpPr/>
          <p:nvPr/>
        </p:nvSpPr>
        <p:spPr>
          <a:xfrm>
            <a:off x="6088284" y="5262236"/>
            <a:ext cx="5814156" cy="1785104"/>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s-ES" sz="4600" b="1" kern="0" baseline="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Propiedades de </a:t>
            </a:r>
          </a:p>
          <a:p>
            <a:pPr marL="0" marR="0" lvl="0" indent="0" algn="r" defTabSz="914400" eaLnBrk="1" fontAlgn="auto" latinLnBrk="0" hangingPunct="1">
              <a:lnSpc>
                <a:spcPct val="100000"/>
              </a:lnSpc>
              <a:spcBef>
                <a:spcPts val="0"/>
              </a:spcBef>
              <a:spcAft>
                <a:spcPts val="0"/>
              </a:spcAft>
              <a:buClrTx/>
              <a:buSzTx/>
              <a:buFontTx/>
              <a:buNone/>
              <a:tabLst/>
              <a:defRPr/>
            </a:pPr>
            <a:r>
              <a:rPr lang="es-ES" sz="4600" b="1" kern="0" baseline="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la</a:t>
            </a:r>
            <a:r>
              <a:rPr lang="es-ES" sz="4600" b="1" kern="0"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ea typeface="+mj-ea"/>
                <a:cs typeface="+mj-cs"/>
              </a:rPr>
              <a:t> Media Aritmética</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smtClean="0">
              <a:ln>
                <a:noFill/>
              </a:ln>
              <a:solidFill>
                <a:sysClr val="windowText" lastClr="000000"/>
              </a:solidFill>
              <a:effectLst/>
              <a:uLnTx/>
              <a:uFillTx/>
            </a:endParaRPr>
          </a:p>
        </p:txBody>
      </p:sp>
      <p:sp>
        <p:nvSpPr>
          <p:cNvPr id="5" name="4 Rectángulo"/>
          <p:cNvSpPr/>
          <p:nvPr/>
        </p:nvSpPr>
        <p:spPr>
          <a:xfrm>
            <a:off x="804103" y="3426711"/>
            <a:ext cx="10568361" cy="1846659"/>
          </a:xfrm>
          <a:prstGeom prst="rect">
            <a:avLst/>
          </a:prstGeom>
        </p:spPr>
        <p:txBody>
          <a:bodyPr wrap="square">
            <a:spAutoFit/>
          </a:bodyPr>
          <a:lstStyle/>
          <a:p>
            <a:pPr lvl="0" algn="just" defTabSz="914400">
              <a:spcBef>
                <a:spcPct val="20000"/>
              </a:spcBef>
            </a:pPr>
            <a:r>
              <a:rPr lang="es-AR" sz="2400" dirty="0" smtClean="0">
                <a:solidFill>
                  <a:srgbClr val="3F3F3F"/>
                </a:solidFill>
                <a:latin typeface="Trebuchet MS (cuerpo)"/>
              </a:rPr>
              <a:t>	</a:t>
            </a:r>
            <a:r>
              <a:rPr lang="es-AR" sz="2200" dirty="0" smtClean="0">
                <a:solidFill>
                  <a:srgbClr val="3F3F3F"/>
                </a:solidFill>
                <a:latin typeface="Trebuchet MS (cuerpo)"/>
              </a:rPr>
              <a:t>Esta </a:t>
            </a:r>
            <a:r>
              <a:rPr lang="es-AR" sz="2200" dirty="0">
                <a:solidFill>
                  <a:srgbClr val="3F3F3F"/>
                </a:solidFill>
                <a:latin typeface="Trebuchet MS (cuerpo)"/>
              </a:rPr>
              <a:t>importante propiedad es la que permite interpretar a la media como el “centro de equilibrio de la distribución”. En efecto, si imaginamos los valores de la variable como los puntos de una barra rígida y sus frecuencias como sus pesos, la media representa el punto sobre el que habría que apoyar tal barra para mantenerla equilibrada; es decir, su centro de gravedad.</a:t>
            </a:r>
          </a:p>
        </p:txBody>
      </p:sp>
      <p:grpSp>
        <p:nvGrpSpPr>
          <p:cNvPr id="6" name="Grupo 7">
            <a:extLst>
              <a:ext uri="{FF2B5EF4-FFF2-40B4-BE49-F238E27FC236}">
                <a16:creationId xmlns:a16="http://schemas.microsoft.com/office/drawing/2014/main" id="{5951B085-E11D-42B5-9591-86761B5A6842}"/>
              </a:ext>
            </a:extLst>
          </p:cNvPr>
          <p:cNvGrpSpPr/>
          <p:nvPr/>
        </p:nvGrpSpPr>
        <p:grpSpPr>
          <a:xfrm>
            <a:off x="2413963" y="5477062"/>
            <a:ext cx="2545492" cy="1054813"/>
            <a:chOff x="4498868" y="5587825"/>
            <a:chExt cx="2545492" cy="1054813"/>
          </a:xfrm>
        </p:grpSpPr>
        <p:sp>
          <p:nvSpPr>
            <p:cNvPr id="7" name="Rectángulo 1"/>
            <p:cNvSpPr/>
            <p:nvPr/>
          </p:nvSpPr>
          <p:spPr>
            <a:xfrm>
              <a:off x="4498868" y="6084821"/>
              <a:ext cx="2545492" cy="98854"/>
            </a:xfrm>
            <a:prstGeom prst="rect">
              <a:avLst/>
            </a:prstGeom>
            <a:solidFill>
              <a:sysClr val="window" lastClr="FFFFFF">
                <a:lumMod val="50000"/>
              </a:sysClr>
            </a:solidFill>
            <a:ln w="1587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smtClean="0">
                <a:ln>
                  <a:noFill/>
                </a:ln>
                <a:solidFill>
                  <a:prstClr val="white"/>
                </a:solidFill>
                <a:effectLst/>
                <a:uLnTx/>
                <a:uFillTx/>
                <a:latin typeface="Tw Cen MT" panose="020B0602020104020603"/>
                <a:ea typeface="+mn-ea"/>
                <a:cs typeface="+mn-cs"/>
              </a:endParaRPr>
            </a:p>
          </p:txBody>
        </p:sp>
        <p:sp>
          <p:nvSpPr>
            <p:cNvPr id="8" name="Triángulo isósceles 3"/>
            <p:cNvSpPr/>
            <p:nvPr/>
          </p:nvSpPr>
          <p:spPr>
            <a:xfrm>
              <a:off x="5971593" y="6203092"/>
              <a:ext cx="335902" cy="291014"/>
            </a:xfrm>
            <a:prstGeom prst="triangle">
              <a:avLst/>
            </a:prstGeom>
            <a:solidFill>
              <a:sysClr val="windowText" lastClr="000000"/>
            </a:solidFill>
            <a:ln w="1587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smtClean="0">
                <a:ln>
                  <a:noFill/>
                </a:ln>
                <a:solidFill>
                  <a:prstClr val="white"/>
                </a:solidFill>
                <a:effectLst/>
                <a:uLnTx/>
                <a:uFillTx/>
                <a:latin typeface="Tw Cen MT" panose="020B0602020104020603"/>
                <a:ea typeface="+mn-ea"/>
                <a:cs typeface="+mn-cs"/>
              </a:endParaRPr>
            </a:p>
          </p:txBody>
        </p:sp>
        <p:sp>
          <p:nvSpPr>
            <p:cNvPr id="9" name="Rectángulo 4"/>
            <p:cNvSpPr/>
            <p:nvPr/>
          </p:nvSpPr>
          <p:spPr>
            <a:xfrm>
              <a:off x="6662055" y="5849538"/>
              <a:ext cx="223935" cy="235283"/>
            </a:xfrm>
            <a:prstGeom prst="rect">
              <a:avLst/>
            </a:prstGeom>
            <a:solidFill>
              <a:srgbClr val="274FA4"/>
            </a:solidFill>
            <a:ln w="1587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smtClean="0">
                <a:ln>
                  <a:noFill/>
                </a:ln>
                <a:solidFill>
                  <a:prstClr val="white"/>
                </a:solidFill>
                <a:effectLst/>
                <a:uLnTx/>
                <a:uFillTx/>
                <a:latin typeface="Tw Cen MT" panose="020B0602020104020603"/>
                <a:ea typeface="+mn-ea"/>
                <a:cs typeface="+mn-cs"/>
              </a:endParaRPr>
            </a:p>
          </p:txBody>
        </p:sp>
        <p:sp>
          <p:nvSpPr>
            <p:cNvPr id="10" name="Rectángulo 5"/>
            <p:cNvSpPr/>
            <p:nvPr/>
          </p:nvSpPr>
          <p:spPr>
            <a:xfrm>
              <a:off x="6662054" y="5594210"/>
              <a:ext cx="223935" cy="235283"/>
            </a:xfrm>
            <a:prstGeom prst="rect">
              <a:avLst/>
            </a:prstGeom>
            <a:solidFill>
              <a:srgbClr val="274FA4"/>
            </a:solidFill>
            <a:ln w="1587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smtClean="0">
                <a:ln>
                  <a:noFill/>
                </a:ln>
                <a:solidFill>
                  <a:prstClr val="white"/>
                </a:solidFill>
                <a:effectLst/>
                <a:uLnTx/>
                <a:uFillTx/>
                <a:latin typeface="Tw Cen MT" panose="020B0602020104020603"/>
                <a:ea typeface="+mn-ea"/>
                <a:cs typeface="+mn-cs"/>
              </a:endParaRPr>
            </a:p>
          </p:txBody>
        </p:sp>
        <p:sp>
          <p:nvSpPr>
            <p:cNvPr id="11" name="Rectángulo 6"/>
            <p:cNvSpPr/>
            <p:nvPr/>
          </p:nvSpPr>
          <p:spPr>
            <a:xfrm>
              <a:off x="4659082" y="5829493"/>
              <a:ext cx="223935" cy="235283"/>
            </a:xfrm>
            <a:prstGeom prst="rect">
              <a:avLst/>
            </a:prstGeom>
            <a:solidFill>
              <a:srgbClr val="274FA4"/>
            </a:solidFill>
            <a:ln w="1587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smtClean="0">
                <a:ln>
                  <a:noFill/>
                </a:ln>
                <a:solidFill>
                  <a:prstClr val="white"/>
                </a:solidFill>
                <a:effectLst/>
                <a:uLnTx/>
                <a:uFillTx/>
                <a:latin typeface="Tw Cen MT" panose="020B0602020104020603"/>
                <a:ea typeface="+mn-ea"/>
                <a:cs typeface="+mn-cs"/>
              </a:endParaRPr>
            </a:p>
          </p:txBody>
        </p:sp>
        <p:cxnSp>
          <p:nvCxnSpPr>
            <p:cNvPr id="12" name="Conector recto 8"/>
            <p:cNvCxnSpPr/>
            <p:nvPr/>
          </p:nvCxnSpPr>
          <p:spPr>
            <a:xfrm>
              <a:off x="4771049" y="6183675"/>
              <a:ext cx="0" cy="137687"/>
            </a:xfrm>
            <a:prstGeom prst="line">
              <a:avLst/>
            </a:prstGeom>
            <a:noFill/>
            <a:ln w="15875" cap="flat" cmpd="sng" algn="ctr">
              <a:solidFill>
                <a:sysClr val="windowText" lastClr="000000"/>
              </a:solidFill>
              <a:prstDash val="solid"/>
            </a:ln>
            <a:effectLst/>
          </p:spPr>
        </p:cxnSp>
        <p:cxnSp>
          <p:nvCxnSpPr>
            <p:cNvPr id="13" name="Conector recto 10"/>
            <p:cNvCxnSpPr/>
            <p:nvPr/>
          </p:nvCxnSpPr>
          <p:spPr>
            <a:xfrm>
              <a:off x="5461513" y="5947134"/>
              <a:ext cx="0" cy="137687"/>
            </a:xfrm>
            <a:prstGeom prst="line">
              <a:avLst/>
            </a:prstGeom>
            <a:noFill/>
            <a:ln w="15875" cap="flat" cmpd="sng" algn="ctr">
              <a:solidFill>
                <a:sysClr val="windowText" lastClr="000000"/>
              </a:solidFill>
              <a:prstDash val="solid"/>
            </a:ln>
            <a:effectLst/>
          </p:spPr>
        </p:cxnSp>
        <p:cxnSp>
          <p:nvCxnSpPr>
            <p:cNvPr id="14" name="Conector recto 11"/>
            <p:cNvCxnSpPr/>
            <p:nvPr/>
          </p:nvCxnSpPr>
          <p:spPr>
            <a:xfrm>
              <a:off x="6148875" y="5927089"/>
              <a:ext cx="0" cy="137687"/>
            </a:xfrm>
            <a:prstGeom prst="line">
              <a:avLst/>
            </a:prstGeom>
            <a:noFill/>
            <a:ln w="15875" cap="flat" cmpd="sng" algn="ctr">
              <a:solidFill>
                <a:sysClr val="windowText" lastClr="000000"/>
              </a:solidFill>
              <a:prstDash val="solid"/>
            </a:ln>
            <a:effectLst/>
          </p:spPr>
        </p:cxnSp>
        <p:sp>
          <p:nvSpPr>
            <p:cNvPr id="15" name="CuadroTexto 12"/>
            <p:cNvSpPr txBox="1"/>
            <p:nvPr/>
          </p:nvSpPr>
          <p:spPr>
            <a:xfrm>
              <a:off x="4618647" y="6261848"/>
              <a:ext cx="298581"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AR" sz="1800" b="0" i="0" u="none" strike="noStrike" kern="0" cap="none" spc="0" normalizeH="0" baseline="0" noProof="0" dirty="0" smtClean="0">
                  <a:ln>
                    <a:noFill/>
                  </a:ln>
                  <a:solidFill>
                    <a:prstClr val="black"/>
                  </a:solidFill>
                  <a:effectLst/>
                  <a:uLnTx/>
                  <a:uFillTx/>
                  <a:latin typeface="Tw Cen MT" panose="020B0602020104020603"/>
                </a:rPr>
                <a:t>6</a:t>
              </a:r>
            </a:p>
          </p:txBody>
        </p:sp>
        <p:sp>
          <p:nvSpPr>
            <p:cNvPr id="16" name="CuadroTexto 13"/>
            <p:cNvSpPr txBox="1"/>
            <p:nvPr/>
          </p:nvSpPr>
          <p:spPr>
            <a:xfrm>
              <a:off x="5324664" y="5615124"/>
              <a:ext cx="298581"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AR" sz="1800" b="0" i="0" u="none" strike="noStrike" kern="0" cap="none" spc="0" normalizeH="0" baseline="0" noProof="0" dirty="0" smtClean="0">
                  <a:ln>
                    <a:noFill/>
                  </a:ln>
                  <a:solidFill>
                    <a:prstClr val="black"/>
                  </a:solidFill>
                  <a:effectLst/>
                  <a:uLnTx/>
                  <a:uFillTx/>
                  <a:latin typeface="Tw Cen MT" panose="020B0602020104020603"/>
                </a:rPr>
                <a:t>7</a:t>
              </a:r>
            </a:p>
          </p:txBody>
        </p:sp>
        <p:sp>
          <p:nvSpPr>
            <p:cNvPr id="17" name="CuadroTexto 14"/>
            <p:cNvSpPr txBox="1"/>
            <p:nvPr/>
          </p:nvSpPr>
          <p:spPr>
            <a:xfrm>
              <a:off x="5993359" y="5587825"/>
              <a:ext cx="298581"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AR" sz="1800" b="0" i="0" u="none" strike="noStrike" kern="0" cap="none" spc="0" normalizeH="0" baseline="0" noProof="0" dirty="0" smtClean="0">
                  <a:ln>
                    <a:noFill/>
                  </a:ln>
                  <a:solidFill>
                    <a:prstClr val="black"/>
                  </a:solidFill>
                  <a:effectLst/>
                  <a:uLnTx/>
                  <a:uFillTx/>
                  <a:latin typeface="Tw Cen MT" panose="020B0602020104020603"/>
                </a:rPr>
                <a:t>8</a:t>
              </a:r>
            </a:p>
          </p:txBody>
        </p:sp>
        <p:sp>
          <p:nvSpPr>
            <p:cNvPr id="18" name="CuadroTexto 15"/>
            <p:cNvSpPr txBox="1"/>
            <p:nvPr/>
          </p:nvSpPr>
          <p:spPr>
            <a:xfrm>
              <a:off x="6624730" y="6273306"/>
              <a:ext cx="298581"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AR" sz="1800" b="0" i="0" u="none" strike="noStrike" kern="0" cap="none" spc="0" normalizeH="0" baseline="0" noProof="0" dirty="0" smtClean="0">
                  <a:ln>
                    <a:noFill/>
                  </a:ln>
                  <a:solidFill>
                    <a:prstClr val="black"/>
                  </a:solidFill>
                  <a:effectLst/>
                  <a:uLnTx/>
                  <a:uFillTx/>
                  <a:latin typeface="Tw Cen MT" panose="020B0602020104020603"/>
                </a:rPr>
                <a:t>9</a:t>
              </a:r>
            </a:p>
          </p:txBody>
        </p:sp>
      </p:grpSp>
    </p:spTree>
    <p:extLst>
      <p:ext uri="{BB962C8B-B14F-4D97-AF65-F5344CB8AC3E}">
        <p14:creationId xmlns:p14="http://schemas.microsoft.com/office/powerpoint/2010/main" val="63707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theme1.xml><?xml version="1.0" encoding="utf-8"?>
<a:theme xmlns:a="http://schemas.openxmlformats.org/drawingml/2006/main" name="feria comercial">
  <a:themeElements>
    <a:clrScheme name="Personalizado 11">
      <a:dk1>
        <a:srgbClr val="3F3F3F"/>
      </a:dk1>
      <a:lt1>
        <a:srgbClr val="FFFFFF"/>
      </a:lt1>
      <a:dk2>
        <a:srgbClr val="EBF9FF"/>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feria comercial">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ria comercial">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Feria comercial</Template>
  <TotalTime>2847</TotalTime>
  <Words>2606</Words>
  <Application>Microsoft Office PowerPoint</Application>
  <PresentationFormat>Panorámica</PresentationFormat>
  <Paragraphs>197</Paragraphs>
  <Slides>20</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20</vt:i4>
      </vt:variant>
    </vt:vector>
  </HeadingPairs>
  <TitlesOfParts>
    <vt:vector size="31" baseType="lpstr">
      <vt:lpstr>Arial</vt:lpstr>
      <vt:lpstr>Arial Black</vt:lpstr>
      <vt:lpstr>Cambria Math</vt:lpstr>
      <vt:lpstr>Candara</vt:lpstr>
      <vt:lpstr>Georgia</vt:lpstr>
      <vt:lpstr>Times New Roman</vt:lpstr>
      <vt:lpstr>Trebuchet MS</vt:lpstr>
      <vt:lpstr>Trebuchet MS (cuerpo)</vt:lpstr>
      <vt:lpstr>Tw Cen MT</vt:lpstr>
      <vt:lpstr>Wingdings</vt:lpstr>
      <vt:lpstr>feria comercial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TEÓRICAS ESTADISTICA Cátedra II</dc:title>
  <dc:creator>DF</dc:creator>
  <cp:lastModifiedBy>Silvia</cp:lastModifiedBy>
  <cp:revision>316</cp:revision>
  <dcterms:created xsi:type="dcterms:W3CDTF">2020-03-20T20:03:45Z</dcterms:created>
  <dcterms:modified xsi:type="dcterms:W3CDTF">2020-09-03T20:17:29Z</dcterms:modified>
</cp:coreProperties>
</file>